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57" r:id="rId2"/>
    <p:sldId id="278" r:id="rId3"/>
    <p:sldId id="277" r:id="rId4"/>
    <p:sldId id="284" r:id="rId5"/>
    <p:sldId id="258" r:id="rId6"/>
    <p:sldId id="271" r:id="rId7"/>
    <p:sldId id="272" r:id="rId8"/>
    <p:sldId id="273" r:id="rId9"/>
    <p:sldId id="288" r:id="rId10"/>
    <p:sldId id="289" r:id="rId11"/>
    <p:sldId id="293" r:id="rId12"/>
    <p:sldId id="294" r:id="rId13"/>
    <p:sldId id="279" r:id="rId14"/>
    <p:sldId id="287" r:id="rId15"/>
    <p:sldId id="280" r:id="rId16"/>
    <p:sldId id="274" r:id="rId17"/>
    <p:sldId id="275" r:id="rId18"/>
    <p:sldId id="286" r:id="rId19"/>
    <p:sldId id="276" r:id="rId20"/>
    <p:sldId id="290" r:id="rId21"/>
    <p:sldId id="291" r:id="rId22"/>
    <p:sldId id="292" r:id="rId23"/>
    <p:sldId id="295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EE, Hoi-yeung Ocean" initials="LHO" lastIdx="4" clrIdx="0">
    <p:extLst>
      <p:ext uri="{19B8F6BF-5375-455C-9EA6-DF929625EA0E}">
        <p15:presenceInfo xmlns:p15="http://schemas.microsoft.com/office/powerpoint/2012/main" userId="S-1-5-21-2637006528-1015924553-1750768987-7996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18055"/>
    <a:srgbClr val="437817"/>
    <a:srgbClr val="498419"/>
    <a:srgbClr val="9ACBF3"/>
    <a:srgbClr val="B5D5F6"/>
    <a:srgbClr val="6BBC23"/>
    <a:srgbClr val="8475D3"/>
    <a:srgbClr val="EC468C"/>
    <a:srgbClr val="ED94F0"/>
    <a:srgbClr val="4A41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5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2784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A45BA1-980A-4507-BE5A-5C1E7C2FFD8F}" type="datetimeFigureOut">
              <a:rPr lang="en-US"/>
              <a:t>11/29/2024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E03411-58E2-43FD-AE1D-AD77DFF8CB20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81910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A3416D-7FED-43BC-AA7C-D92DBA01ED64}" type="datetimeFigureOut">
              <a:rPr lang="en-US"/>
              <a:t>11/29/2024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DC57A8-AE18-4654-B6AF-04B3577165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81397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65611" y="1752600"/>
            <a:ext cx="6858002" cy="1828800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65610" y="3733800"/>
            <a:ext cx="6858002" cy="9144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81203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66214" y="421594"/>
            <a:ext cx="2286000" cy="1885508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grpSp>
        <p:nvGrpSpPr>
          <p:cNvPr id="84" name="Group 83"/>
          <p:cNvGrpSpPr>
            <a:grpSpLocks noChangeAspect="1"/>
          </p:cNvGrpSpPr>
          <p:nvPr/>
        </p:nvGrpSpPr>
        <p:grpSpPr>
          <a:xfrm rot="16200000" flipV="1">
            <a:off x="274315" y="1102304"/>
            <a:ext cx="5053664" cy="4411852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6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7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8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9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0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1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2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3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4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5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6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97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17"/>
          </p:nvPr>
        </p:nvSpPr>
        <p:spPr>
          <a:xfrm>
            <a:off x="840795" y="1020193"/>
            <a:ext cx="388620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zh-TW" altLang="en-US" smtClean="0"/>
              <a:t>按一下圖示以新增圖片</a:t>
            </a:r>
            <a:endParaRPr dirty="0"/>
          </a:p>
        </p:txBody>
      </p:sp>
      <p:grpSp>
        <p:nvGrpSpPr>
          <p:cNvPr id="98" name="Group 97"/>
          <p:cNvGrpSpPr/>
          <p:nvPr/>
        </p:nvGrpSpPr>
        <p:grpSpPr>
          <a:xfrm>
            <a:off x="5322489" y="319177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0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1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2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3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4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5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6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7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8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9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0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111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8"/>
          </p:nvPr>
        </p:nvSpPr>
        <p:spPr>
          <a:xfrm>
            <a:off x="5546780" y="529603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zh-TW" altLang="en-US" smtClean="0"/>
              <a:t>按一下圖示以新增圖片</a:t>
            </a:r>
            <a:endParaRPr dirty="0"/>
          </a:p>
        </p:txBody>
      </p:sp>
      <p:grpSp>
        <p:nvGrpSpPr>
          <p:cNvPr id="112" name="Group 111"/>
          <p:cNvGrpSpPr/>
          <p:nvPr/>
        </p:nvGrpSpPr>
        <p:grpSpPr>
          <a:xfrm>
            <a:off x="5322489" y="3245640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125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9"/>
          </p:nvPr>
        </p:nvSpPr>
        <p:spPr>
          <a:xfrm>
            <a:off x="5546780" y="3456066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zh-TW" altLang="en-US" smtClean="0"/>
              <a:t>按一下圖示以新增圖片</a:t>
            </a:r>
            <a:endParaRPr dirty="0"/>
          </a:p>
        </p:txBody>
      </p:sp>
      <p:sp>
        <p:nvSpPr>
          <p:cNvPr id="126" name="Text Placeholder 3"/>
          <p:cNvSpPr>
            <a:spLocks noGrp="1"/>
          </p:cNvSpPr>
          <p:nvPr>
            <p:ph type="body" sz="half" idx="21"/>
          </p:nvPr>
        </p:nvSpPr>
        <p:spPr>
          <a:xfrm>
            <a:off x="9066214" y="2484992"/>
            <a:ext cx="2286000" cy="3248729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11/29/2024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8742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1732" y="1330347"/>
            <a:ext cx="3840480" cy="210312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zh-TW" altLang="en-US" smtClean="0"/>
              <a:t>按一下以編輯母片標題樣式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6613" y="914400"/>
            <a:ext cx="6172201" cy="5029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11732" y="3555523"/>
            <a:ext cx="3840480" cy="238807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65213" y="6019801"/>
            <a:ext cx="762000" cy="228600"/>
          </a:xfrm>
        </p:spPr>
        <p:txBody>
          <a:bodyPr/>
          <a:lstStyle>
            <a:lvl1pPr algn="l">
              <a:defRPr/>
            </a:lvl1pPr>
          </a:lstStyle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75611" y="6019801"/>
            <a:ext cx="1396260" cy="228600"/>
          </a:xfrm>
        </p:spPr>
        <p:txBody>
          <a:bodyPr/>
          <a:lstStyle/>
          <a:p>
            <a:fld id="{4CF99945-0A15-4715-AB6C-F5E56CF20F70}" type="datetimeFigureOut">
              <a:rPr lang="en-US"/>
              <a:t>11/29/2024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39762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2891" y="1330347"/>
            <a:ext cx="3840480" cy="210312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zh-TW" altLang="en-US" smtClean="0"/>
              <a:t>按一下以編輯母片標題樣式</a:t>
            </a:r>
            <a:endParaRPr dirty="0"/>
          </a:p>
        </p:txBody>
      </p:sp>
      <p:grpSp>
        <p:nvGrpSpPr>
          <p:cNvPr id="8" name="Group 7"/>
          <p:cNvGrpSpPr/>
          <p:nvPr/>
        </p:nvGrpSpPr>
        <p:grpSpPr>
          <a:xfrm>
            <a:off x="595546" y="781398"/>
            <a:ext cx="6433398" cy="5053665"/>
            <a:chOff x="5162444" y="781398"/>
            <a:chExt cx="6433398" cy="5053665"/>
          </a:xfrm>
        </p:grpSpPr>
        <p:sp>
          <p:nvSpPr>
            <p:cNvPr id="9" name="Freeform 42"/>
            <p:cNvSpPr>
              <a:spLocks/>
            </p:cNvSpPr>
            <p:nvPr/>
          </p:nvSpPr>
          <p:spPr bwMode="auto">
            <a:xfrm rot="16200000" flipV="1">
              <a:off x="3342557" y="3275021"/>
              <a:ext cx="3827994" cy="17568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" name="Freeform 43"/>
            <p:cNvSpPr>
              <a:spLocks/>
            </p:cNvSpPr>
            <p:nvPr/>
          </p:nvSpPr>
          <p:spPr bwMode="auto">
            <a:xfrm rot="16200000" flipV="1">
              <a:off x="9565728" y="3299447"/>
              <a:ext cx="3836876" cy="17568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20" name="Freeform 41"/>
              <p:cNvSpPr>
                <a:spLocks/>
              </p:cNvSpPr>
              <p:nvPr/>
            </p:nvSpPr>
            <p:spPr bwMode="auto">
              <a:xfrm rot="16200000" flipV="1">
                <a:off x="9392183" y="4188416"/>
                <a:ext cx="15544" cy="3086791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1" name="Freeform 44"/>
              <p:cNvSpPr>
                <a:spLocks/>
              </p:cNvSpPr>
              <p:nvPr/>
            </p:nvSpPr>
            <p:spPr bwMode="auto">
              <a:xfrm rot="16200000" flipV="1">
                <a:off x="9366943" y="-651271"/>
                <a:ext cx="13322" cy="3034090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sp>
          <p:nvSpPr>
            <p:cNvPr id="12" name="Freeform 45"/>
            <p:cNvSpPr>
              <a:spLocks noEditPoints="1"/>
            </p:cNvSpPr>
            <p:nvPr/>
          </p:nvSpPr>
          <p:spPr bwMode="auto">
            <a:xfrm rot="16200000" flipV="1">
              <a:off x="5186001" y="5323012"/>
              <a:ext cx="477390" cy="524504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Freeform 46"/>
            <p:cNvSpPr>
              <a:spLocks noEditPoints="1"/>
            </p:cNvSpPr>
            <p:nvPr/>
          </p:nvSpPr>
          <p:spPr bwMode="auto">
            <a:xfrm rot="16200000" flipV="1">
              <a:off x="5197295" y="5324846"/>
              <a:ext cx="477390" cy="511956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Freeform 47"/>
            <p:cNvSpPr>
              <a:spLocks noEditPoints="1"/>
            </p:cNvSpPr>
            <p:nvPr/>
          </p:nvSpPr>
          <p:spPr bwMode="auto">
            <a:xfrm rot="16200000" flipV="1">
              <a:off x="11076843" y="5321082"/>
              <a:ext cx="508476" cy="519485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Freeform 48"/>
            <p:cNvSpPr>
              <a:spLocks noEditPoints="1"/>
            </p:cNvSpPr>
            <p:nvPr/>
          </p:nvSpPr>
          <p:spPr bwMode="auto">
            <a:xfrm rot="16200000" flipV="1">
              <a:off x="11093207" y="5321324"/>
              <a:ext cx="470728" cy="534543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49"/>
            <p:cNvSpPr>
              <a:spLocks noEditPoints="1"/>
            </p:cNvSpPr>
            <p:nvPr/>
          </p:nvSpPr>
          <p:spPr bwMode="auto">
            <a:xfrm rot="16200000" flipV="1">
              <a:off x="11051654" y="771453"/>
              <a:ext cx="468508" cy="519485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Freeform 50"/>
            <p:cNvSpPr>
              <a:spLocks noEditPoints="1"/>
            </p:cNvSpPr>
            <p:nvPr/>
          </p:nvSpPr>
          <p:spPr bwMode="auto">
            <a:xfrm rot="16200000" flipV="1">
              <a:off x="11044126" y="786511"/>
              <a:ext cx="468508" cy="489370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Freeform 51"/>
            <p:cNvSpPr>
              <a:spLocks noEditPoints="1"/>
            </p:cNvSpPr>
            <p:nvPr/>
          </p:nvSpPr>
          <p:spPr bwMode="auto">
            <a:xfrm rot="16200000" flipV="1">
              <a:off x="5232723" y="721157"/>
              <a:ext cx="424100" cy="544581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" name="Freeform 52"/>
            <p:cNvSpPr>
              <a:spLocks noEditPoints="1"/>
            </p:cNvSpPr>
            <p:nvPr/>
          </p:nvSpPr>
          <p:spPr bwMode="auto">
            <a:xfrm rot="16200000" flipV="1">
              <a:off x="5241796" y="749729"/>
              <a:ext cx="428541" cy="491879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836613" y="1031195"/>
            <a:ext cx="59436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92891" y="3555521"/>
            <a:ext cx="3840480" cy="216851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11/29/2024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5957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11/29/2024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47936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624268" y="304800"/>
            <a:ext cx="1729531" cy="5676900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304800"/>
            <a:ext cx="8633671" cy="5676900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11/29/2024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0580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11/29/2024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9630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5613" y="1828800"/>
            <a:ext cx="6858002" cy="1828800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5610" y="3733800"/>
            <a:ext cx="6858002" cy="9144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1229257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5212" y="1825625"/>
            <a:ext cx="4954588" cy="4187952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4951414" cy="4187952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11/29/2024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7275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1681163"/>
            <a:ext cx="4956048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505075"/>
            <a:ext cx="4956048" cy="3476625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4956048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4956048" cy="3476625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11/29/2024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1857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11/29/2024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1281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11/29/2024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47874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2" y="304799"/>
            <a:ext cx="10058402" cy="1216152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1052422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6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7"/>
          </p:nvPr>
        </p:nvSpPr>
        <p:spPr>
          <a:xfrm>
            <a:off x="1265028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zh-TW" altLang="en-US" smtClean="0"/>
              <a:t>按一下圖示以新增圖片</a:t>
            </a:r>
            <a:endParaRPr dirty="0"/>
          </a:p>
        </p:txBody>
      </p:sp>
      <p:sp>
        <p:nvSpPr>
          <p:cNvPr id="39" name="Text Placeholder 3"/>
          <p:cNvSpPr>
            <a:spLocks noGrp="1"/>
          </p:cNvSpPr>
          <p:nvPr>
            <p:ph type="body" sz="half" idx="2"/>
          </p:nvPr>
        </p:nvSpPr>
        <p:spPr>
          <a:xfrm>
            <a:off x="1052423" y="4935990"/>
            <a:ext cx="4368980" cy="100761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6763111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7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8"/>
          </p:nvPr>
        </p:nvSpPr>
        <p:spPr>
          <a:xfrm>
            <a:off x="6975717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zh-TW" altLang="en-US" smtClean="0"/>
              <a:t>按一下圖示以新增圖片</a:t>
            </a:r>
            <a:endParaRPr dirty="0"/>
          </a:p>
        </p:txBody>
      </p:sp>
      <p:sp>
        <p:nvSpPr>
          <p:cNvPr id="40" name="Text Placeholder 3"/>
          <p:cNvSpPr>
            <a:spLocks noGrp="1"/>
          </p:cNvSpPr>
          <p:nvPr>
            <p:ph type="body" sz="half" idx="19"/>
          </p:nvPr>
        </p:nvSpPr>
        <p:spPr>
          <a:xfrm>
            <a:off x="6742908" y="4935990"/>
            <a:ext cx="4368980" cy="100761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11/29/2024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6827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grpSp>
        <p:nvGrpSpPr>
          <p:cNvPr id="52" name="Group 51"/>
          <p:cNvGrpSpPr>
            <a:grpSpLocks noChangeAspect="1"/>
          </p:cNvGrpSpPr>
          <p:nvPr/>
        </p:nvGrpSpPr>
        <p:grpSpPr>
          <a:xfrm rot="5400000">
            <a:off x="104513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79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19"/>
          </p:nvPr>
        </p:nvSpPr>
        <p:spPr>
          <a:xfrm>
            <a:off x="1249168" y="1824285"/>
            <a:ext cx="2715289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zh-TW" altLang="en-US" smtClean="0"/>
              <a:t>按一下圖示以新增圖片</a:t>
            </a:r>
            <a:endParaRPr dirty="0"/>
          </a:p>
        </p:txBody>
      </p:sp>
      <p:sp>
        <p:nvSpPr>
          <p:cNvPr id="81" name="Text Placeholder 3"/>
          <p:cNvSpPr>
            <a:spLocks noGrp="1"/>
          </p:cNvSpPr>
          <p:nvPr>
            <p:ph type="body" sz="half" idx="2"/>
          </p:nvPr>
        </p:nvSpPr>
        <p:spPr>
          <a:xfrm>
            <a:off x="1235212" y="4947405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grpSp>
        <p:nvGrpSpPr>
          <p:cNvPr id="84" name="Group 83"/>
          <p:cNvGrpSpPr>
            <a:grpSpLocks noChangeAspect="1"/>
          </p:cNvGrpSpPr>
          <p:nvPr userDrawn="1"/>
        </p:nvGrpSpPr>
        <p:grpSpPr>
          <a:xfrm rot="5400000">
            <a:off x="4517135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6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7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8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9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0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1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2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3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4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5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6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78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18"/>
          </p:nvPr>
        </p:nvSpPr>
        <p:spPr>
          <a:xfrm>
            <a:off x="4720924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zh-TW" altLang="en-US" smtClean="0"/>
              <a:t>按一下圖示以新增圖片</a:t>
            </a:r>
            <a:endParaRPr dirty="0"/>
          </a:p>
        </p:txBody>
      </p:sp>
      <p:sp>
        <p:nvSpPr>
          <p:cNvPr id="82" name="Text Placeholder 3"/>
          <p:cNvSpPr>
            <a:spLocks noGrp="1"/>
          </p:cNvSpPr>
          <p:nvPr>
            <p:ph type="body" sz="half" idx="21"/>
          </p:nvPr>
        </p:nvSpPr>
        <p:spPr>
          <a:xfrm>
            <a:off x="4707208" y="4947405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grpSp>
        <p:nvGrpSpPr>
          <p:cNvPr id="97" name="Group 96"/>
          <p:cNvGrpSpPr>
            <a:grpSpLocks noChangeAspect="1"/>
          </p:cNvGrpSpPr>
          <p:nvPr userDrawn="1"/>
        </p:nvGrpSpPr>
        <p:grpSpPr>
          <a:xfrm rot="5400000">
            <a:off x="801900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8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9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0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1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2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3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4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5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6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7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8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9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80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20"/>
          </p:nvPr>
        </p:nvSpPr>
        <p:spPr>
          <a:xfrm>
            <a:off x="8222798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zh-TW" altLang="en-US" smtClean="0"/>
              <a:t>按一下圖示以新增圖片</a:t>
            </a:r>
            <a:endParaRPr dirty="0"/>
          </a:p>
        </p:txBody>
      </p:sp>
      <p:sp>
        <p:nvSpPr>
          <p:cNvPr id="83" name="Text Placeholder 3"/>
          <p:cNvSpPr>
            <a:spLocks noGrp="1"/>
          </p:cNvSpPr>
          <p:nvPr>
            <p:ph type="body" sz="half" idx="22"/>
          </p:nvPr>
        </p:nvSpPr>
        <p:spPr>
          <a:xfrm>
            <a:off x="8209082" y="4947405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11/29/2024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819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214" y="1752600"/>
            <a:ext cx="10058400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213" y="6019801"/>
            <a:ext cx="762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fld id="{022B156B-59AE-415F-B24B-8756D48BB97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79613" y="6019801"/>
            <a:ext cx="594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fld id="{4CF99945-0A15-4715-AB6C-F5E56CF20F70}" type="datetimeFigureOut">
              <a:rPr lang="en-US" smtClean="0"/>
              <a:pPr/>
              <a:t>11/29/2024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630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62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3464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emm.edcity.hk/media/1_tjh0ht5c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77298" y="3832582"/>
            <a:ext cx="6858002" cy="1828800"/>
          </a:xfrm>
        </p:spPr>
        <p:txBody>
          <a:bodyPr>
            <a:normAutofit fontScale="90000"/>
          </a:bodyPr>
          <a:lstStyle/>
          <a:p>
            <a:pPr algn="ctr"/>
            <a:r>
              <a:rPr lang="zh-TW" altLang="en-US" sz="4800" b="1" dirty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工作紙</a:t>
            </a:r>
            <a:r>
              <a:rPr lang="en-US" altLang="zh-TW" sz="48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﹙</a:t>
            </a:r>
            <a:r>
              <a:rPr lang="zh-TW" altLang="en-US" sz="48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三</a:t>
            </a:r>
            <a:r>
              <a:rPr lang="en-US" altLang="zh-TW" sz="48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﹚</a:t>
            </a:r>
            <a:r>
              <a:rPr lang="zh-TW" altLang="en-US" sz="48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權利與義務</a:t>
            </a:r>
            <a:br>
              <a:rPr lang="zh-TW" altLang="en-US" sz="48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sz="48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48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教學演示檔</a:t>
            </a:r>
            <a:r>
              <a:rPr lang="en-US" altLang="zh-TW" sz="48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br>
              <a:rPr lang="en-US" altLang="zh-TW" sz="48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endParaRPr lang="en-US" sz="4800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>
            <a:hlinkClick r:id="rId2"/>
          </p:cNvPr>
          <p:cNvPicPr>
            <a:picLocks noChangeAspect="1"/>
          </p:cNvPicPr>
          <p:nvPr/>
        </p:nvPicPr>
        <p:blipFill rotWithShape="1">
          <a:blip r:embed="rId3"/>
          <a:srcRect b="11782"/>
          <a:stretch/>
        </p:blipFill>
        <p:spPr>
          <a:xfrm>
            <a:off x="4004676" y="603437"/>
            <a:ext cx="6003247" cy="29789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69675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討論問題</a:t>
            </a:r>
            <a:r>
              <a:rPr lang="zh-TW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en-US" altLang="zh-TW" i="1" dirty="0">
                <a:solidFill>
                  <a:srgbClr val="4D290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[</a:t>
            </a:r>
            <a:r>
              <a:rPr lang="zh-HK" altLang="en-US" i="1" dirty="0">
                <a:solidFill>
                  <a:srgbClr val="4D290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教師參考</a:t>
            </a:r>
            <a:r>
              <a:rPr lang="en-US" altLang="zh-TW" i="1" dirty="0">
                <a:solidFill>
                  <a:srgbClr val="4D290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]</a:t>
            </a:r>
            <a:endParaRPr lang="zh-HK" altLang="en-US" dirty="0">
              <a:solidFill>
                <a:srgbClr val="4D290B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065213" y="1752600"/>
            <a:ext cx="10439601" cy="42291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zh-HK" altLang="zh-HK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帶領</a:t>
            </a:r>
            <a:r>
              <a:rPr lang="zh-HK" altLang="zh-HK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學生討論情境一時，可以透過以下的問題，啟發同學思考：</a:t>
            </a:r>
            <a:endParaRPr lang="zh-TW" altLang="zh-HK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0"/>
            <a:r>
              <a:rPr lang="zh-HK" altLang="zh-HK" sz="3200" dirty="0">
                <a:solidFill>
                  <a:srgbClr val="478118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少芬和嘉嘉</a:t>
            </a:r>
            <a:r>
              <a:rPr lang="zh-HK" altLang="zh-HK" sz="3200" dirty="0" smtClean="0">
                <a:solidFill>
                  <a:srgbClr val="478118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希望</a:t>
            </a:r>
            <a:r>
              <a:rPr lang="zh-HK" altLang="en-US" sz="3200" dirty="0">
                <a:solidFill>
                  <a:srgbClr val="478118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課室</a:t>
            </a:r>
            <a:r>
              <a:rPr lang="zh-HK" altLang="zh-HK" sz="3200" dirty="0" smtClean="0">
                <a:solidFill>
                  <a:srgbClr val="478118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有</a:t>
            </a:r>
            <a:r>
              <a:rPr lang="zh-HK" altLang="zh-HK" sz="3200" dirty="0">
                <a:solidFill>
                  <a:srgbClr val="478118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怎樣的環境？</a:t>
            </a:r>
            <a:endParaRPr lang="zh-TW" altLang="zh-HK" sz="3200" dirty="0">
              <a:solidFill>
                <a:srgbClr val="478118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0"/>
            <a:r>
              <a:rPr lang="zh-HK" altLang="zh-HK" sz="3200" dirty="0">
                <a:solidFill>
                  <a:srgbClr val="478118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偉基有甚麼地方做得不對呢？</a:t>
            </a:r>
            <a:r>
              <a:rPr lang="zh-HK" altLang="zh-HK" sz="3200" dirty="0" smtClean="0">
                <a:solidFill>
                  <a:srgbClr val="478118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為</a:t>
            </a:r>
            <a:r>
              <a:rPr lang="zh-HK" altLang="en-US" sz="3200" dirty="0">
                <a:solidFill>
                  <a:srgbClr val="478118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甚</a:t>
            </a:r>
            <a:r>
              <a:rPr lang="zh-HK" altLang="zh-HK" sz="3200" dirty="0" smtClean="0">
                <a:solidFill>
                  <a:srgbClr val="478118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麼</a:t>
            </a:r>
            <a:r>
              <a:rPr lang="zh-HK" altLang="zh-HK" sz="3200" dirty="0">
                <a:solidFill>
                  <a:srgbClr val="478118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？</a:t>
            </a:r>
            <a:endParaRPr lang="zh-TW" altLang="zh-HK" sz="3200" dirty="0">
              <a:solidFill>
                <a:srgbClr val="478118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0"/>
            <a:r>
              <a:rPr lang="zh-HK" altLang="zh-HK" sz="3200" dirty="0" smtClean="0">
                <a:solidFill>
                  <a:srgbClr val="478118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你認為</a:t>
            </a:r>
            <a:r>
              <a:rPr lang="zh-HK" altLang="zh-HK" sz="3200" dirty="0">
                <a:solidFill>
                  <a:srgbClr val="478118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校規和班規對於課室的衞生問題有沒有指引或規定？</a:t>
            </a:r>
            <a:endParaRPr lang="zh-TW" altLang="zh-HK" sz="3200" dirty="0">
              <a:solidFill>
                <a:srgbClr val="478118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endParaRPr lang="zh-HK" altLang="en-US" sz="2600" dirty="0">
              <a:solidFill>
                <a:srgbClr val="447B17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561107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討論</a:t>
            </a:r>
            <a:r>
              <a:rPr lang="zh-TW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問題</a:t>
            </a:r>
            <a:r>
              <a:rPr lang="en-US" altLang="zh-TW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HK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續</a:t>
            </a:r>
            <a:r>
              <a:rPr lang="en-US" altLang="zh-TW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en-US" altLang="zh-TW" i="1" dirty="0">
                <a:solidFill>
                  <a:srgbClr val="4D290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[</a:t>
            </a:r>
            <a:r>
              <a:rPr lang="zh-HK" altLang="en-US" i="1" dirty="0">
                <a:solidFill>
                  <a:srgbClr val="4D290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教師參考</a:t>
            </a:r>
            <a:r>
              <a:rPr lang="en-US" altLang="zh-TW" i="1" dirty="0">
                <a:solidFill>
                  <a:srgbClr val="4D290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]</a:t>
            </a:r>
            <a:endParaRPr lang="zh-HK" altLang="en-US" dirty="0">
              <a:solidFill>
                <a:srgbClr val="4D290B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065214" y="1752600"/>
            <a:ext cx="10414662" cy="4229100"/>
          </a:xfrm>
        </p:spPr>
        <p:txBody>
          <a:bodyPr>
            <a:noAutofit/>
          </a:bodyPr>
          <a:lstStyle/>
          <a:p>
            <a:pPr lvl="0"/>
            <a:r>
              <a:rPr lang="zh-HK" altLang="zh-HK" sz="3200" dirty="0" smtClean="0">
                <a:solidFill>
                  <a:srgbClr val="478118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你</a:t>
            </a:r>
            <a:r>
              <a:rPr lang="zh-HK" altLang="zh-HK" sz="3200" dirty="0">
                <a:solidFill>
                  <a:srgbClr val="478118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認為偉基的想法「管理桌子是他個人的事，大家不應該干涉」合理嗎？</a:t>
            </a:r>
            <a:endParaRPr lang="zh-TW" altLang="zh-HK" sz="3200" dirty="0">
              <a:solidFill>
                <a:srgbClr val="478118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0"/>
            <a:r>
              <a:rPr lang="zh-HK" altLang="zh-HK" sz="3200" dirty="0">
                <a:solidFill>
                  <a:srgbClr val="478118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偉基享有使用桌子的權利</a:t>
            </a:r>
            <a:r>
              <a:rPr lang="zh-HK" altLang="zh-HK" sz="3200" dirty="0" smtClean="0">
                <a:solidFill>
                  <a:srgbClr val="478118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HK" altLang="en-US" sz="3200" dirty="0">
                <a:solidFill>
                  <a:srgbClr val="478118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那</a:t>
            </a:r>
            <a:r>
              <a:rPr lang="zh-HK" altLang="zh-HK" sz="3200" dirty="0" smtClean="0">
                <a:solidFill>
                  <a:srgbClr val="478118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他</a:t>
            </a:r>
            <a:r>
              <a:rPr lang="zh-HK" altLang="zh-HK" sz="3200" dirty="0">
                <a:solidFill>
                  <a:srgbClr val="478118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需要負擔的義務是甚麼？</a:t>
            </a:r>
            <a:endParaRPr lang="zh-TW" altLang="zh-HK" sz="3200" dirty="0">
              <a:solidFill>
                <a:srgbClr val="478118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0"/>
            <a:r>
              <a:rPr lang="zh-HK" altLang="zh-HK" sz="3200" dirty="0">
                <a:solidFill>
                  <a:srgbClr val="478118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作為班中的一份子，偉基如何可以</a:t>
            </a:r>
            <a:r>
              <a:rPr lang="zh-HK" altLang="zh-HK" sz="3200" dirty="0" smtClean="0">
                <a:solidFill>
                  <a:srgbClr val="478118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改善</a:t>
            </a:r>
            <a:r>
              <a:rPr lang="zh-TW" altLang="en-US" sz="3200" dirty="0">
                <a:solidFill>
                  <a:srgbClr val="478118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自己的</a:t>
            </a:r>
            <a:r>
              <a:rPr lang="zh-HK" altLang="zh-HK" sz="3200" dirty="0" smtClean="0">
                <a:solidFill>
                  <a:srgbClr val="478118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情況</a:t>
            </a:r>
            <a:r>
              <a:rPr lang="zh-HK" altLang="zh-HK" sz="3200" dirty="0">
                <a:solidFill>
                  <a:srgbClr val="478118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HK" altLang="zh-HK" sz="3200" dirty="0" smtClean="0">
                <a:solidFill>
                  <a:srgbClr val="478118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使</a:t>
            </a:r>
            <a:r>
              <a:rPr lang="zh-HK" altLang="en-US" sz="3200" dirty="0">
                <a:solidFill>
                  <a:srgbClr val="478118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課室</a:t>
            </a:r>
            <a:r>
              <a:rPr lang="zh-HK" altLang="zh-HK" sz="3200" dirty="0" smtClean="0">
                <a:solidFill>
                  <a:srgbClr val="478118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環境</a:t>
            </a:r>
            <a:r>
              <a:rPr lang="zh-HK" altLang="zh-HK" sz="3200" dirty="0">
                <a:solidFill>
                  <a:srgbClr val="478118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更好呢？</a:t>
            </a:r>
            <a:endParaRPr lang="zh-TW" altLang="zh-HK" sz="3200" dirty="0">
              <a:solidFill>
                <a:srgbClr val="478118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0"/>
            <a:r>
              <a:rPr lang="zh-HK" altLang="zh-HK" sz="3200" dirty="0">
                <a:solidFill>
                  <a:srgbClr val="478118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你認為班中同學可以如何鼓勵和協助偉基</a:t>
            </a:r>
            <a:r>
              <a:rPr lang="zh-HK" altLang="zh-HK" sz="3200" dirty="0" smtClean="0">
                <a:solidFill>
                  <a:srgbClr val="478118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改善</a:t>
            </a:r>
            <a:r>
              <a:rPr lang="zh-TW" altLang="en-US" sz="3200" dirty="0">
                <a:solidFill>
                  <a:srgbClr val="478118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他的</a:t>
            </a:r>
            <a:r>
              <a:rPr lang="zh-HK" altLang="zh-HK" sz="3200" dirty="0" smtClean="0">
                <a:solidFill>
                  <a:srgbClr val="478118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情況</a:t>
            </a:r>
            <a:r>
              <a:rPr lang="zh-HK" altLang="zh-HK" sz="3200" dirty="0">
                <a:solidFill>
                  <a:srgbClr val="478118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呢？</a:t>
            </a:r>
            <a:endParaRPr lang="zh-TW" altLang="zh-HK" sz="3200" dirty="0">
              <a:solidFill>
                <a:srgbClr val="478118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indent="-457200">
              <a:buFont typeface="+mj-lt"/>
              <a:buAutoNum type="arabicPeriod"/>
            </a:pPr>
            <a:endParaRPr lang="zh-HK" altLang="en-US" sz="2600" dirty="0">
              <a:solidFill>
                <a:srgbClr val="447B17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965715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小總結</a:t>
            </a:r>
            <a:endParaRPr lang="zh-HK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權利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與義務的關係 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— 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在上述的例子中，同學有使用桌子的權利，同時亦有遵守規則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校規、班規等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和保持課室衞生的義務，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並且須要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顧及其他同學的感受。而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在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《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基本法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》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的保障下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，香港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居民享有不同的權利，同時亦要遵守法規和履行義務，以保障大眾和社會的利益。</a:t>
            </a:r>
          </a:p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守法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意識對國家安全的重要 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— 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在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學校裏，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同學遵守規則，才能締造良好的學習環境；而在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社會裏，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人人都奉公守法，社會治安良好，市民才可以安居樂業。因此，守法意識對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國家安全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是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十分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重要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119400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35171" y="1491916"/>
            <a:ext cx="6858002" cy="1828800"/>
          </a:xfrm>
        </p:spPr>
        <p:txBody>
          <a:bodyPr>
            <a:normAutofit/>
          </a:bodyPr>
          <a:lstStyle/>
          <a:p>
            <a:r>
              <a:rPr lang="zh-HK" altLang="en-US" sz="5400" dirty="0">
                <a:solidFill>
                  <a:srgbClr val="964F9A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情境二</a:t>
            </a:r>
            <a:endParaRPr lang="en-US" sz="5400" dirty="0">
              <a:solidFill>
                <a:srgbClr val="964F9A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93957" y="3888206"/>
            <a:ext cx="6858002" cy="914400"/>
          </a:xfrm>
        </p:spPr>
        <p:txBody>
          <a:bodyPr>
            <a:noAutofit/>
          </a:bodyPr>
          <a:lstStyle/>
          <a:p>
            <a:pPr algn="ctr"/>
            <a:r>
              <a:rPr lang="zh-HK" altLang="zh-HK" sz="6400" b="1" dirty="0" smtClean="0">
                <a:solidFill>
                  <a:srgbClr val="903C0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超越</a:t>
            </a:r>
            <a:r>
              <a:rPr lang="zh-HK" altLang="zh-HK" sz="6400" b="1" dirty="0">
                <a:solidFill>
                  <a:srgbClr val="903C0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一百分</a:t>
            </a:r>
            <a:endParaRPr lang="en-US" sz="6400" dirty="0">
              <a:solidFill>
                <a:srgbClr val="903C0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2958" y="0"/>
            <a:ext cx="4112795" cy="4112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353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3732" y="3603028"/>
            <a:ext cx="2700000" cy="2700000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658" y="3554411"/>
            <a:ext cx="2700000" cy="2700000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8195" y="854411"/>
            <a:ext cx="2700000" cy="2700000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758" y="903028"/>
            <a:ext cx="2700000" cy="270000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83626" y="0"/>
            <a:ext cx="10058402" cy="1219200"/>
          </a:xfrm>
        </p:spPr>
        <p:txBody>
          <a:bodyPr>
            <a:normAutofit/>
          </a:bodyPr>
          <a:lstStyle/>
          <a:p>
            <a:pPr algn="ctr"/>
            <a:r>
              <a:rPr lang="zh-TW" altLang="en-US" sz="4800" b="1" dirty="0">
                <a:solidFill>
                  <a:srgbClr val="4A415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主要</a:t>
            </a:r>
            <a:r>
              <a:rPr lang="zh-TW" altLang="zh-HK" sz="4800" b="1" dirty="0" smtClean="0">
                <a:solidFill>
                  <a:srgbClr val="4A415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角色</a:t>
            </a:r>
            <a:r>
              <a:rPr lang="en-US" altLang="zh-TW" sz="4800" b="1" dirty="0" smtClean="0">
                <a:solidFill>
                  <a:srgbClr val="4A415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4800" i="1" dirty="0" smtClean="0">
                <a:solidFill>
                  <a:srgbClr val="4A415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[</a:t>
            </a:r>
            <a:r>
              <a:rPr lang="zh-HK" altLang="en-US" sz="4800" i="1" dirty="0">
                <a:solidFill>
                  <a:srgbClr val="4A415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教師參考</a:t>
            </a:r>
            <a:r>
              <a:rPr lang="en-US" altLang="zh-TW" sz="4800" i="1" dirty="0" smtClean="0">
                <a:solidFill>
                  <a:srgbClr val="4A415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]</a:t>
            </a:r>
            <a:endParaRPr lang="zh-HK" altLang="en-US" sz="4800" dirty="0">
              <a:solidFill>
                <a:srgbClr val="4A415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6" name="內容版面配置區 2"/>
          <p:cNvSpPr txBox="1">
            <a:spLocks/>
          </p:cNvSpPr>
          <p:nvPr/>
        </p:nvSpPr>
        <p:spPr>
          <a:xfrm>
            <a:off x="2557049" y="1489301"/>
            <a:ext cx="3298320" cy="23004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7472" indent="-347472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0664" indent="-283464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TW" altLang="en-US" b="1" u="sng" dirty="0" smtClean="0">
                <a:solidFill>
                  <a:srgbClr val="447B17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富</a:t>
            </a:r>
            <a:r>
              <a:rPr lang="zh-TW" altLang="en-US" b="1" u="sng" dirty="0">
                <a:solidFill>
                  <a:srgbClr val="447B17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勤</a:t>
            </a:r>
            <a:endParaRPr lang="en-US" altLang="zh-TW" b="1" u="sng" dirty="0" smtClean="0">
              <a:solidFill>
                <a:srgbClr val="447B17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dirty="0" smtClean="0">
                <a:solidFill>
                  <a:srgbClr val="43781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學業優秀</a:t>
            </a:r>
            <a:endParaRPr lang="en-US" altLang="zh-TW" dirty="0" smtClean="0">
              <a:solidFill>
                <a:srgbClr val="437816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dirty="0" smtClean="0">
                <a:solidFill>
                  <a:srgbClr val="43781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嘲笑偉業成績</a:t>
            </a:r>
            <a:r>
              <a:rPr lang="zh-TW" altLang="en-US" dirty="0">
                <a:solidFill>
                  <a:srgbClr val="43781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落後</a:t>
            </a:r>
            <a:endParaRPr lang="en-US" altLang="zh-TW" dirty="0" smtClean="0">
              <a:solidFill>
                <a:srgbClr val="437816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7" name="內容版面配置區 2"/>
          <p:cNvSpPr txBox="1">
            <a:spLocks/>
          </p:cNvSpPr>
          <p:nvPr/>
        </p:nvSpPr>
        <p:spPr>
          <a:xfrm>
            <a:off x="8166582" y="1221672"/>
            <a:ext cx="3529126" cy="23004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7472" indent="-347472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0664" indent="-283464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TW" altLang="en-US" b="1" u="sng" dirty="0" smtClean="0">
                <a:solidFill>
                  <a:srgbClr val="447B17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偉業</a:t>
            </a:r>
            <a:endParaRPr lang="en-US" altLang="zh-TW" b="1" u="sng" dirty="0" smtClean="0">
              <a:solidFill>
                <a:srgbClr val="447B17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dirty="0" smtClean="0">
                <a:solidFill>
                  <a:srgbClr val="43781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因為抱恙缺課，考試成績不理想</a:t>
            </a:r>
            <a:endParaRPr lang="en-US" altLang="zh-TW" dirty="0" smtClean="0">
              <a:solidFill>
                <a:srgbClr val="437816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dirty="0" smtClean="0">
                <a:solidFill>
                  <a:srgbClr val="43781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批評</a:t>
            </a:r>
            <a:r>
              <a:rPr lang="zh-TW" altLang="en-US" dirty="0">
                <a:solidFill>
                  <a:srgbClr val="43781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富</a:t>
            </a:r>
            <a:r>
              <a:rPr lang="zh-TW" altLang="en-US" dirty="0" smtClean="0">
                <a:solidFill>
                  <a:srgbClr val="43781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勤，並給富</a:t>
            </a:r>
            <a:r>
              <a:rPr lang="zh-TW" altLang="en-US" dirty="0">
                <a:solidFill>
                  <a:srgbClr val="43781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勤冠以多個「花名」</a:t>
            </a:r>
            <a:endParaRPr lang="zh-HK" altLang="en-US" dirty="0">
              <a:solidFill>
                <a:srgbClr val="447B17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8" name="內容版面配置區 2"/>
          <p:cNvSpPr txBox="1">
            <a:spLocks/>
          </p:cNvSpPr>
          <p:nvPr/>
        </p:nvSpPr>
        <p:spPr>
          <a:xfrm>
            <a:off x="2557049" y="3795631"/>
            <a:ext cx="3882388" cy="23004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7472" indent="-347472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0664" indent="-283464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TW" altLang="en-US" b="1" u="sng" dirty="0" smtClean="0">
                <a:solidFill>
                  <a:srgbClr val="447B17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明</a:t>
            </a:r>
            <a:r>
              <a:rPr lang="zh-TW" altLang="en-US" b="1" u="sng" dirty="0">
                <a:solidFill>
                  <a:srgbClr val="447B17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恩</a:t>
            </a:r>
            <a:endParaRPr lang="en-US" altLang="zh-TW" b="1" u="sng" dirty="0" smtClean="0">
              <a:solidFill>
                <a:srgbClr val="447B17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dirty="0">
                <a:solidFill>
                  <a:srgbClr val="43781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富勤、偉業</a:t>
            </a:r>
            <a:r>
              <a:rPr lang="zh-TW" altLang="en-US" dirty="0" smtClean="0">
                <a:solidFill>
                  <a:srgbClr val="43781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共同朋友</a:t>
            </a:r>
            <a:endParaRPr lang="en-US" altLang="zh-TW" dirty="0" smtClean="0">
              <a:solidFill>
                <a:srgbClr val="437816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dirty="0">
                <a:solidFill>
                  <a:srgbClr val="42751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保持</a:t>
            </a:r>
            <a:r>
              <a:rPr lang="zh-TW" altLang="en-US" dirty="0" smtClean="0">
                <a:solidFill>
                  <a:srgbClr val="42751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中立</a:t>
            </a:r>
            <a:r>
              <a:rPr lang="zh-TW" altLang="en-US" dirty="0">
                <a:solidFill>
                  <a:srgbClr val="42751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，認為</a:t>
            </a:r>
            <a:r>
              <a:rPr lang="zh-TW" altLang="en-US" dirty="0" smtClean="0">
                <a:solidFill>
                  <a:srgbClr val="43781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富</a:t>
            </a:r>
            <a:r>
              <a:rPr lang="zh-TW" altLang="en-US" dirty="0">
                <a:solidFill>
                  <a:srgbClr val="43781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勤和偉業</a:t>
            </a:r>
            <a:r>
              <a:rPr lang="zh-TW" altLang="en-US" dirty="0" smtClean="0">
                <a:solidFill>
                  <a:srgbClr val="42751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都</a:t>
            </a:r>
            <a:r>
              <a:rPr lang="zh-TW" altLang="en-US" dirty="0">
                <a:solidFill>
                  <a:srgbClr val="42751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有「言論自由」</a:t>
            </a:r>
            <a:endParaRPr lang="zh-HK" altLang="en-US" dirty="0">
              <a:solidFill>
                <a:srgbClr val="427516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9" name="內容版面配置區 2"/>
          <p:cNvSpPr txBox="1">
            <a:spLocks/>
          </p:cNvSpPr>
          <p:nvPr/>
        </p:nvSpPr>
        <p:spPr>
          <a:xfrm>
            <a:off x="8166582" y="3789746"/>
            <a:ext cx="3298320" cy="23004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7472" indent="-347472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0664" indent="-283464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TW" altLang="en-US" b="1" u="sng" dirty="0" smtClean="0">
                <a:solidFill>
                  <a:srgbClr val="447B17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玲玲</a:t>
            </a:r>
            <a:endParaRPr lang="en-US" altLang="zh-TW" b="1" u="sng" dirty="0" smtClean="0">
              <a:solidFill>
                <a:srgbClr val="447B17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dirty="0">
                <a:solidFill>
                  <a:srgbClr val="43781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同班</a:t>
            </a:r>
            <a:r>
              <a:rPr lang="zh-TW" altLang="en-US" dirty="0" smtClean="0">
                <a:solidFill>
                  <a:srgbClr val="43781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同學</a:t>
            </a:r>
            <a:endParaRPr lang="en-US" altLang="zh-TW" dirty="0" smtClean="0">
              <a:solidFill>
                <a:srgbClr val="437816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dirty="0">
                <a:solidFill>
                  <a:srgbClr val="43781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見大家議論紛紛</a:t>
            </a:r>
            <a:r>
              <a:rPr lang="zh-TW" altLang="en-US" dirty="0" smtClean="0">
                <a:solidFill>
                  <a:srgbClr val="43781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，過來</a:t>
            </a:r>
            <a:r>
              <a:rPr lang="zh-TW" altLang="en-US" dirty="0">
                <a:solidFill>
                  <a:srgbClr val="43781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了解情況</a:t>
            </a:r>
          </a:p>
        </p:txBody>
      </p:sp>
    </p:spTree>
    <p:extLst>
      <p:ext uri="{BB962C8B-B14F-4D97-AF65-F5344CB8AC3E}">
        <p14:creationId xmlns:p14="http://schemas.microsoft.com/office/powerpoint/2010/main" val="3897764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  <p:bldP spid="2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031801" y="1187563"/>
            <a:ext cx="8792769" cy="4968429"/>
          </a:xfrm>
        </p:spPr>
        <p:txBody>
          <a:bodyPr>
            <a:noAutofit/>
          </a:bodyPr>
          <a:lstStyle/>
          <a:p>
            <a:r>
              <a:rPr lang="zh-HK" altLang="zh-HK" sz="2000" dirty="0">
                <a:solidFill>
                  <a:srgbClr val="417617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富勤</a:t>
            </a:r>
            <a:r>
              <a:rPr lang="zh-TW" altLang="zh-HK" sz="2000" dirty="0">
                <a:solidFill>
                  <a:srgbClr val="417617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一直</a:t>
            </a:r>
            <a:r>
              <a:rPr lang="zh-HK" altLang="zh-HK" sz="2000" dirty="0">
                <a:solidFill>
                  <a:srgbClr val="417617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努力學習</a:t>
            </a:r>
            <a:r>
              <a:rPr lang="zh-TW" altLang="zh-HK" sz="2000" dirty="0">
                <a:solidFill>
                  <a:srgbClr val="417617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，學業表現優秀，經常在考試中獲取好成績</a:t>
            </a:r>
            <a:r>
              <a:rPr lang="zh-TW" altLang="zh-HK" sz="2000" dirty="0" smtClean="0">
                <a:solidFill>
                  <a:srgbClr val="417617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000" dirty="0" smtClean="0">
              <a:solidFill>
                <a:srgbClr val="417617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zh-HK" sz="2000" dirty="0" smtClean="0">
                <a:solidFill>
                  <a:srgbClr val="417617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有</a:t>
            </a:r>
            <a:r>
              <a:rPr lang="zh-TW" altLang="zh-HK" sz="2000" dirty="0">
                <a:solidFill>
                  <a:srgbClr val="417617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一次他在常識考試中拿到滿分一百分，感到十分得意，便向其他同學</a:t>
            </a:r>
            <a:r>
              <a:rPr lang="zh-HK" altLang="zh-HK" sz="2000" dirty="0">
                <a:solidFill>
                  <a:srgbClr val="417617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高舉勝利手勢，</a:t>
            </a:r>
            <a:r>
              <a:rPr lang="zh-TW" altLang="zh-HK" sz="2000" dirty="0">
                <a:solidFill>
                  <a:srgbClr val="417617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表示考試十分簡單，更說</a:t>
            </a:r>
            <a:r>
              <a:rPr lang="zh-HK" altLang="zh-HK" sz="2000" dirty="0">
                <a:solidFill>
                  <a:srgbClr val="417617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其他同學未</a:t>
            </a:r>
            <a:r>
              <a:rPr lang="zh-TW" altLang="zh-HK" sz="2000" dirty="0">
                <a:solidFill>
                  <a:srgbClr val="417617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能獲取滿分，是因為不夠用心</a:t>
            </a:r>
            <a:r>
              <a:rPr lang="zh-TW" altLang="zh-HK" sz="2000" dirty="0" smtClean="0">
                <a:solidFill>
                  <a:srgbClr val="417617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000" dirty="0" smtClean="0">
              <a:solidFill>
                <a:srgbClr val="417617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HK" altLang="zh-HK" sz="2000" dirty="0" smtClean="0">
                <a:solidFill>
                  <a:srgbClr val="417617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偉業</a:t>
            </a:r>
            <a:r>
              <a:rPr lang="zh-HK" altLang="zh-HK" sz="2000" dirty="0">
                <a:solidFill>
                  <a:srgbClr val="417617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上學期因</a:t>
            </a:r>
            <a:r>
              <a:rPr lang="zh-TW" altLang="zh-HK" sz="2000" dirty="0">
                <a:solidFill>
                  <a:srgbClr val="417617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為身體抱恙，</a:t>
            </a:r>
            <a:r>
              <a:rPr lang="zh-HK" altLang="zh-HK" sz="2000" dirty="0">
                <a:solidFill>
                  <a:srgbClr val="417617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缺課超過一個月，</a:t>
            </a:r>
            <a:r>
              <a:rPr lang="zh-TW" altLang="zh-HK" sz="2000" dirty="0">
                <a:solidFill>
                  <a:srgbClr val="417617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影響了學習進度，今次的考試</a:t>
            </a:r>
            <a:r>
              <a:rPr lang="zh-HK" altLang="zh-HK" sz="2000" dirty="0">
                <a:solidFill>
                  <a:srgbClr val="417617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成績</a:t>
            </a:r>
            <a:r>
              <a:rPr lang="zh-TW" altLang="zh-HK" sz="2000" dirty="0">
                <a:solidFill>
                  <a:srgbClr val="417617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並不理想</a:t>
            </a:r>
            <a:r>
              <a:rPr lang="zh-TW" altLang="zh-HK" sz="2000" dirty="0" smtClean="0">
                <a:solidFill>
                  <a:srgbClr val="417617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000" dirty="0" smtClean="0">
              <a:solidFill>
                <a:srgbClr val="417617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HK" altLang="zh-HK" sz="2000" dirty="0" smtClean="0">
                <a:solidFill>
                  <a:srgbClr val="417617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他</a:t>
            </a:r>
            <a:r>
              <a:rPr lang="zh-TW" altLang="zh-HK" sz="2000" dirty="0">
                <a:solidFill>
                  <a:srgbClr val="417617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認</a:t>
            </a:r>
            <a:r>
              <a:rPr lang="zh-HK" altLang="zh-HK" sz="2000" dirty="0">
                <a:solidFill>
                  <a:srgbClr val="417617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為富勤太</a:t>
            </a:r>
            <a:r>
              <a:rPr lang="zh-TW" altLang="zh-HK" sz="2000" dirty="0">
                <a:solidFill>
                  <a:srgbClr val="417617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囂張</a:t>
            </a:r>
            <a:r>
              <a:rPr lang="zh-HK" altLang="zh-HK" sz="2000" dirty="0">
                <a:solidFill>
                  <a:srgbClr val="417617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zh-HK" sz="2000" dirty="0">
                <a:solidFill>
                  <a:srgbClr val="417617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於是</a:t>
            </a:r>
            <a:r>
              <a:rPr lang="zh-HK" altLang="zh-HK" sz="2000" dirty="0">
                <a:solidFill>
                  <a:srgbClr val="417617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在校內</a:t>
            </a:r>
            <a:r>
              <a:rPr lang="zh-TW" altLang="zh-HK" sz="2000" dirty="0">
                <a:solidFill>
                  <a:srgbClr val="417617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討論區聯同其他同學大肆批評</a:t>
            </a:r>
            <a:r>
              <a:rPr lang="zh-HK" altLang="zh-HK" sz="2000" dirty="0">
                <a:solidFill>
                  <a:srgbClr val="417617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富勤的</a:t>
            </a:r>
            <a:r>
              <a:rPr lang="zh-TW" altLang="zh-HK" sz="2000" dirty="0">
                <a:solidFill>
                  <a:srgbClr val="417617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身材和樣貌</a:t>
            </a:r>
            <a:r>
              <a:rPr lang="zh-TW" altLang="zh-HK" sz="2000" dirty="0" smtClean="0">
                <a:solidFill>
                  <a:srgbClr val="417617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en-US" sz="2000" dirty="0">
                <a:solidFill>
                  <a:srgbClr val="417617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貼出他的照片</a:t>
            </a:r>
            <a:r>
              <a:rPr lang="zh-TW" altLang="en-US" sz="2000" dirty="0" smtClean="0">
                <a:solidFill>
                  <a:srgbClr val="417617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並</a:t>
            </a:r>
            <a:r>
              <a:rPr lang="zh-TW" altLang="en-US" sz="2000" dirty="0">
                <a:solidFill>
                  <a:srgbClr val="417617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給他</a:t>
            </a:r>
            <a:r>
              <a:rPr lang="zh-TW" altLang="zh-HK" sz="2000" dirty="0" smtClean="0">
                <a:solidFill>
                  <a:srgbClr val="417617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冠以多</a:t>
            </a:r>
            <a:r>
              <a:rPr lang="zh-TW" altLang="zh-HK" sz="2000" dirty="0">
                <a:solidFill>
                  <a:srgbClr val="417617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個「花名」</a:t>
            </a:r>
            <a:r>
              <a:rPr lang="zh-TW" altLang="zh-HK" sz="2000" dirty="0" smtClean="0">
                <a:solidFill>
                  <a:srgbClr val="417617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000" dirty="0" smtClean="0">
              <a:solidFill>
                <a:srgbClr val="417617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HK" altLang="zh-HK" sz="2000" dirty="0" smtClean="0">
                <a:solidFill>
                  <a:srgbClr val="417617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富</a:t>
            </a:r>
            <a:r>
              <a:rPr lang="zh-HK" altLang="zh-HK" sz="2000" dirty="0">
                <a:solidFill>
                  <a:srgbClr val="417617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勤決定還以顏色，在討論區駁斥偉業</a:t>
            </a:r>
            <a:r>
              <a:rPr lang="zh-HK" altLang="zh-HK" sz="2000" dirty="0" smtClean="0">
                <a:solidFill>
                  <a:srgbClr val="417617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en-US" sz="2000" dirty="0">
                <a:solidFill>
                  <a:srgbClr val="417617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公開他的成績，並</a:t>
            </a:r>
            <a:r>
              <a:rPr lang="zh-HK" altLang="zh-HK" sz="2000" dirty="0" smtClean="0">
                <a:solidFill>
                  <a:srgbClr val="417617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嘲笑</a:t>
            </a:r>
            <a:r>
              <a:rPr lang="zh-HK" altLang="zh-HK" sz="2000" dirty="0">
                <a:solidFill>
                  <a:srgbClr val="417617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他成績落後。雙方的衝突從線上延續</a:t>
            </a:r>
            <a:r>
              <a:rPr lang="zh-TW" altLang="zh-HK" sz="2000" dirty="0">
                <a:solidFill>
                  <a:srgbClr val="417617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到學校</a:t>
            </a:r>
            <a:r>
              <a:rPr lang="zh-HK" altLang="zh-HK" sz="2000" dirty="0">
                <a:solidFill>
                  <a:srgbClr val="417617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zh-HK" sz="2000" dirty="0">
                <a:solidFill>
                  <a:srgbClr val="417617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一直</a:t>
            </a:r>
            <a:r>
              <a:rPr lang="zh-HK" altLang="zh-HK" sz="2000" dirty="0">
                <a:solidFill>
                  <a:srgbClr val="417617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互相嘲諷</a:t>
            </a:r>
            <a:r>
              <a:rPr lang="zh-TW" altLang="zh-HK" sz="2000" dirty="0">
                <a:solidFill>
                  <a:srgbClr val="417617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和</a:t>
            </a:r>
            <a:r>
              <a:rPr lang="zh-HK" altLang="zh-HK" sz="2000" dirty="0">
                <a:solidFill>
                  <a:srgbClr val="417617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謾罵</a:t>
            </a:r>
            <a:r>
              <a:rPr lang="zh-TW" altLang="zh-HK" sz="2000" dirty="0" smtClean="0">
                <a:solidFill>
                  <a:srgbClr val="417617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000" dirty="0" smtClean="0">
              <a:solidFill>
                <a:srgbClr val="417617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zh-HK" sz="2000" dirty="0" smtClean="0">
                <a:solidFill>
                  <a:srgbClr val="417617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明</a:t>
            </a:r>
            <a:r>
              <a:rPr lang="zh-TW" altLang="zh-HK" sz="2000" dirty="0">
                <a:solidFill>
                  <a:srgbClr val="417617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恩</a:t>
            </a:r>
            <a:r>
              <a:rPr lang="zh-HK" altLang="zh-HK" sz="2000" dirty="0">
                <a:solidFill>
                  <a:srgbClr val="417617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作為雙方的朋友</a:t>
            </a:r>
            <a:r>
              <a:rPr lang="zh-TW" altLang="zh-HK" sz="2000" dirty="0">
                <a:solidFill>
                  <a:srgbClr val="417617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，表示自己是中立的</a:t>
            </a:r>
            <a:r>
              <a:rPr lang="zh-TW" altLang="zh-HK" sz="2000" dirty="0" smtClean="0">
                <a:solidFill>
                  <a:srgbClr val="417617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en-US" sz="2000" dirty="0">
                <a:solidFill>
                  <a:srgbClr val="417617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認</a:t>
            </a:r>
            <a:r>
              <a:rPr lang="zh-TW" altLang="zh-HK" sz="2000" dirty="0" smtClean="0">
                <a:solidFill>
                  <a:srgbClr val="417617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為</a:t>
            </a:r>
            <a:r>
              <a:rPr lang="zh-HK" altLang="zh-HK" sz="2000" dirty="0">
                <a:solidFill>
                  <a:srgbClr val="417617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兩人都有「言論自由」。</a:t>
            </a:r>
            <a:r>
              <a:rPr lang="zh-TW" altLang="zh-HK" sz="2000" dirty="0">
                <a:solidFill>
                  <a:srgbClr val="417617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玲玲聽到大家議論紛紛，</a:t>
            </a:r>
            <a:r>
              <a:rPr lang="zh-HK" altLang="zh-HK" sz="2000" dirty="0">
                <a:solidFill>
                  <a:srgbClr val="417617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便</a:t>
            </a:r>
            <a:r>
              <a:rPr lang="zh-TW" altLang="zh-HK" sz="2000" dirty="0">
                <a:solidFill>
                  <a:srgbClr val="417617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走過</a:t>
            </a:r>
            <a:r>
              <a:rPr lang="zh-HK" altLang="zh-HK" sz="2000" dirty="0">
                <a:solidFill>
                  <a:srgbClr val="417617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來</a:t>
            </a:r>
            <a:r>
              <a:rPr lang="zh-TW" altLang="zh-HK" sz="2000" dirty="0">
                <a:solidFill>
                  <a:srgbClr val="417617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了解情況</a:t>
            </a:r>
            <a:r>
              <a:rPr lang="en-HK" altLang="zh-HK" sz="2000" dirty="0">
                <a:solidFill>
                  <a:srgbClr val="417617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……</a:t>
            </a:r>
            <a:endParaRPr lang="zh-HK" altLang="en-US" sz="2000" dirty="0">
              <a:solidFill>
                <a:srgbClr val="417617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標題 1"/>
          <p:cNvSpPr txBox="1">
            <a:spLocks/>
          </p:cNvSpPr>
          <p:nvPr/>
        </p:nvSpPr>
        <p:spPr>
          <a:xfrm>
            <a:off x="3438595" y="-227295"/>
            <a:ext cx="10058402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b="1" dirty="0" smtClean="0">
                <a:solidFill>
                  <a:srgbClr val="9E624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故事大綱  </a:t>
            </a:r>
            <a:r>
              <a:rPr lang="en-US" altLang="zh-TW" i="1" dirty="0" smtClean="0">
                <a:solidFill>
                  <a:srgbClr val="9E624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[</a:t>
            </a:r>
            <a:r>
              <a:rPr lang="zh-HK" altLang="en-US" i="1" dirty="0">
                <a:solidFill>
                  <a:srgbClr val="9E624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教師參考</a:t>
            </a:r>
            <a:r>
              <a:rPr lang="en-US" altLang="zh-TW" i="1" dirty="0" smtClean="0">
                <a:solidFill>
                  <a:srgbClr val="9E624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]</a:t>
            </a:r>
            <a:endParaRPr lang="zh-HK" altLang="en-US" i="1" dirty="0">
              <a:solidFill>
                <a:srgbClr val="9E6246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5" name="群組 4"/>
          <p:cNvGrpSpPr/>
          <p:nvPr/>
        </p:nvGrpSpPr>
        <p:grpSpPr>
          <a:xfrm>
            <a:off x="342681" y="382305"/>
            <a:ext cx="2689120" cy="6047594"/>
            <a:chOff x="546142" y="224063"/>
            <a:chExt cx="2689120" cy="6047594"/>
          </a:xfrm>
        </p:grpSpPr>
        <p:pic>
          <p:nvPicPr>
            <p:cNvPr id="2" name="圖片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51934" y="3247657"/>
              <a:ext cx="2680078" cy="1512000"/>
            </a:xfrm>
            <a:prstGeom prst="rect">
              <a:avLst/>
            </a:prstGeom>
          </p:spPr>
        </p:pic>
        <p:pic>
          <p:nvPicPr>
            <p:cNvPr id="13" name="圖片 1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51935" y="1739218"/>
              <a:ext cx="2683327" cy="1512000"/>
            </a:xfrm>
            <a:prstGeom prst="rect">
              <a:avLst/>
            </a:prstGeom>
          </p:spPr>
        </p:pic>
        <p:pic>
          <p:nvPicPr>
            <p:cNvPr id="12" name="圖片 1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51935" y="224063"/>
              <a:ext cx="2674761" cy="1512000"/>
            </a:xfrm>
            <a:prstGeom prst="rect">
              <a:avLst/>
            </a:prstGeom>
          </p:spPr>
        </p:pic>
        <p:pic>
          <p:nvPicPr>
            <p:cNvPr id="4" name="圖片 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46142" y="4759657"/>
              <a:ext cx="2680554" cy="1512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90542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300" y="410226"/>
            <a:ext cx="10800000" cy="6075000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6777149" y="643002"/>
            <a:ext cx="192844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HK" altLang="en-US" sz="2400" dirty="0" smtClean="0">
                <a:solidFill>
                  <a:srgbClr val="7F76C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試卷</a:t>
            </a:r>
            <a:r>
              <a:rPr lang="zh-HK" altLang="en-US" sz="2400" dirty="0">
                <a:solidFill>
                  <a:srgbClr val="7F76C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真的很容易，你們拿不到滿分，是因為不用心做。</a:t>
            </a:r>
          </a:p>
        </p:txBody>
      </p:sp>
      <p:sp>
        <p:nvSpPr>
          <p:cNvPr id="4" name="流程圖: 替代程序 3"/>
          <p:cNvSpPr/>
          <p:nvPr/>
        </p:nvSpPr>
        <p:spPr>
          <a:xfrm>
            <a:off x="10865191" y="201592"/>
            <a:ext cx="1122218" cy="854124"/>
          </a:xfrm>
          <a:prstGeom prst="flowChartAlternateProcess">
            <a:avLst/>
          </a:prstGeom>
          <a:solidFill>
            <a:schemeClr val="bg1"/>
          </a:solidFill>
          <a:ln w="38100">
            <a:solidFill>
              <a:srgbClr val="4984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3200" b="1" dirty="0" smtClean="0">
                <a:solidFill>
                  <a:srgbClr val="437817"/>
                </a:solidFill>
                <a:latin typeface="Comic Sans MS" panose="030F0702030302020204" pitchFamily="66" charset="0"/>
              </a:rPr>
              <a:t>1/4</a:t>
            </a:r>
            <a:endParaRPr lang="zh-HK" altLang="en-US" sz="3200" b="1" dirty="0">
              <a:solidFill>
                <a:srgbClr val="437817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5041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300" y="410226"/>
            <a:ext cx="10800000" cy="6075000"/>
          </a:xfrm>
          <a:prstGeom prst="rect">
            <a:avLst/>
          </a:prstGeom>
        </p:spPr>
      </p:pic>
      <p:sp>
        <p:nvSpPr>
          <p:cNvPr id="4" name="文字方塊 3"/>
          <p:cNvSpPr txBox="1"/>
          <p:nvPr/>
        </p:nvSpPr>
        <p:spPr>
          <a:xfrm>
            <a:off x="8292799" y="993731"/>
            <a:ext cx="19284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HK" altLang="en-US" sz="2400" dirty="0">
                <a:solidFill>
                  <a:srgbClr val="3272BA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前陣子抱恙，成績差了</a:t>
            </a:r>
            <a:r>
              <a:rPr lang="zh-HK" altLang="en-US" sz="2400" dirty="0" smtClean="0">
                <a:solidFill>
                  <a:srgbClr val="3272BA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很多</a:t>
            </a:r>
            <a:r>
              <a:rPr lang="zh-TW" altLang="en-US" sz="2400" dirty="0" smtClean="0">
                <a:solidFill>
                  <a:srgbClr val="3272BA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呢</a:t>
            </a:r>
            <a:r>
              <a:rPr lang="zh-TW" altLang="en-US" sz="2400" dirty="0">
                <a:solidFill>
                  <a:srgbClr val="3272BA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！</a:t>
            </a:r>
            <a:endParaRPr lang="zh-HK" altLang="en-US" sz="2400" dirty="0">
              <a:solidFill>
                <a:srgbClr val="3272BA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/>
          <p:cNvSpPr/>
          <p:nvPr/>
        </p:nvSpPr>
        <p:spPr>
          <a:xfrm>
            <a:off x="10865191" y="201592"/>
            <a:ext cx="1122218" cy="854124"/>
          </a:xfrm>
          <a:prstGeom prst="flowChartAlternateProcess">
            <a:avLst/>
          </a:prstGeom>
          <a:solidFill>
            <a:schemeClr val="bg1"/>
          </a:solidFill>
          <a:ln w="38100">
            <a:solidFill>
              <a:srgbClr val="4984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3200" b="1" dirty="0" smtClean="0">
                <a:solidFill>
                  <a:srgbClr val="437817"/>
                </a:solidFill>
                <a:latin typeface="Comic Sans MS" panose="030F0702030302020204" pitchFamily="66" charset="0"/>
              </a:rPr>
              <a:t>2/4</a:t>
            </a:r>
            <a:endParaRPr lang="zh-HK" altLang="en-US" sz="3200" b="1" dirty="0">
              <a:solidFill>
                <a:srgbClr val="437817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052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300" y="410226"/>
            <a:ext cx="10800000" cy="6075000"/>
          </a:xfrm>
          <a:prstGeom prst="rect">
            <a:avLst/>
          </a:prstGeom>
        </p:spPr>
      </p:pic>
      <p:sp>
        <p:nvSpPr>
          <p:cNvPr id="4" name="文字方塊 3"/>
          <p:cNvSpPr txBox="1"/>
          <p:nvPr/>
        </p:nvSpPr>
        <p:spPr>
          <a:xfrm>
            <a:off x="7141332" y="739728"/>
            <a:ext cx="30102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HK" altLang="en-US" sz="2400" dirty="0">
                <a:solidFill>
                  <a:srgbClr val="8475D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嘿嘿，原來</a:t>
            </a:r>
            <a:r>
              <a:rPr lang="zh-HK" altLang="zh-HK" sz="2400" dirty="0" smtClean="0">
                <a:solidFill>
                  <a:srgbClr val="8475D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偉業</a:t>
            </a:r>
            <a:r>
              <a:rPr lang="zh-HK" altLang="en-US" sz="2400" dirty="0">
                <a:solidFill>
                  <a:srgbClr val="8475D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考試很低分，讓我好好替他「宣傳」一下！</a:t>
            </a:r>
          </a:p>
        </p:txBody>
      </p:sp>
      <p:sp>
        <p:nvSpPr>
          <p:cNvPr id="5" name="流程圖: 替代程序 4"/>
          <p:cNvSpPr/>
          <p:nvPr/>
        </p:nvSpPr>
        <p:spPr>
          <a:xfrm>
            <a:off x="10865191" y="201592"/>
            <a:ext cx="1122218" cy="854124"/>
          </a:xfrm>
          <a:prstGeom prst="flowChartAlternateProcess">
            <a:avLst/>
          </a:prstGeom>
          <a:solidFill>
            <a:schemeClr val="bg1"/>
          </a:solidFill>
          <a:ln w="38100">
            <a:solidFill>
              <a:srgbClr val="4984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3200" b="1" dirty="0" smtClean="0">
                <a:solidFill>
                  <a:srgbClr val="437817"/>
                </a:solidFill>
                <a:latin typeface="Comic Sans MS" panose="030F0702030302020204" pitchFamily="66" charset="0"/>
              </a:rPr>
              <a:t>3/4</a:t>
            </a:r>
            <a:endParaRPr lang="zh-HK" altLang="en-US" sz="3200" b="1" dirty="0">
              <a:solidFill>
                <a:srgbClr val="437817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1420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300" y="410226"/>
            <a:ext cx="10800000" cy="6075000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3423170" y="1558912"/>
            <a:ext cx="14480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dirty="0" smtClean="0">
                <a:solidFill>
                  <a:srgbClr val="ED94F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我保持中立。他們</a:t>
            </a:r>
            <a:r>
              <a:rPr lang="zh-TW" altLang="en-US" sz="2000" dirty="0">
                <a:solidFill>
                  <a:srgbClr val="ED94F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都</a:t>
            </a:r>
            <a:r>
              <a:rPr lang="zh-HK" altLang="en-US" sz="2000" dirty="0" smtClean="0">
                <a:solidFill>
                  <a:srgbClr val="ED94F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有「</a:t>
            </a:r>
            <a:r>
              <a:rPr lang="zh-HK" altLang="en-US" sz="2000" dirty="0">
                <a:solidFill>
                  <a:srgbClr val="ED94F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言論自由</a:t>
            </a:r>
            <a:r>
              <a:rPr lang="zh-HK" altLang="en-US" sz="2000" dirty="0" smtClean="0">
                <a:solidFill>
                  <a:srgbClr val="ED94F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」。</a:t>
            </a:r>
            <a:endParaRPr lang="zh-HK" altLang="en-US" sz="2000" dirty="0">
              <a:solidFill>
                <a:srgbClr val="ED94F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7668128" y="1055716"/>
            <a:ext cx="14775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HK" altLang="en-US" sz="2000" dirty="0">
                <a:solidFill>
                  <a:srgbClr val="EC468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富勤、偉業</a:t>
            </a:r>
            <a:r>
              <a:rPr lang="zh-HK" altLang="en-US" sz="2000" dirty="0" smtClean="0">
                <a:solidFill>
                  <a:srgbClr val="EC468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endParaRPr lang="en-US" altLang="zh-HK" sz="2000" dirty="0" smtClean="0">
              <a:solidFill>
                <a:srgbClr val="EC468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HK" altLang="en-US" sz="2000" dirty="0" smtClean="0">
                <a:solidFill>
                  <a:srgbClr val="EC468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你們</a:t>
            </a:r>
            <a:r>
              <a:rPr lang="en-US" altLang="zh-HK" sz="2000" dirty="0">
                <a:solidFill>
                  <a:srgbClr val="EC468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……</a:t>
            </a:r>
            <a:endParaRPr lang="zh-HK" altLang="en-US" sz="2000" dirty="0">
              <a:solidFill>
                <a:srgbClr val="EC468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流程圖: 替代程序 6"/>
          <p:cNvSpPr/>
          <p:nvPr/>
        </p:nvSpPr>
        <p:spPr>
          <a:xfrm>
            <a:off x="10865191" y="201592"/>
            <a:ext cx="1122218" cy="854124"/>
          </a:xfrm>
          <a:prstGeom prst="flowChartAlternateProcess">
            <a:avLst/>
          </a:prstGeom>
          <a:solidFill>
            <a:schemeClr val="bg1"/>
          </a:solidFill>
          <a:ln w="38100">
            <a:solidFill>
              <a:srgbClr val="4984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3200" b="1" dirty="0" smtClean="0">
                <a:solidFill>
                  <a:srgbClr val="437817"/>
                </a:solidFill>
                <a:latin typeface="Comic Sans MS" panose="030F0702030302020204" pitchFamily="66" charset="0"/>
              </a:rPr>
              <a:t>4/4</a:t>
            </a:r>
            <a:endParaRPr lang="zh-HK" altLang="en-US" sz="3200" b="1" dirty="0">
              <a:solidFill>
                <a:srgbClr val="437817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4888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62452" y="226595"/>
            <a:ext cx="6858002" cy="1828800"/>
          </a:xfrm>
        </p:spPr>
        <p:txBody>
          <a:bodyPr>
            <a:normAutofit/>
          </a:bodyPr>
          <a:lstStyle/>
          <a:p>
            <a:r>
              <a:rPr lang="zh-HK" altLang="en-US" sz="5400" dirty="0">
                <a:solidFill>
                  <a:srgbClr val="8B4A8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情境一</a:t>
            </a:r>
            <a:endParaRPr lang="en-US" sz="5400" dirty="0">
              <a:solidFill>
                <a:srgbClr val="8B4A8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99334" y="2057401"/>
            <a:ext cx="6858002" cy="914400"/>
          </a:xfrm>
        </p:spPr>
        <p:txBody>
          <a:bodyPr>
            <a:noAutofit/>
          </a:bodyPr>
          <a:lstStyle/>
          <a:p>
            <a:pPr algn="ctr"/>
            <a:r>
              <a:rPr lang="zh-HK" altLang="zh-HK" sz="6400" b="1" dirty="0">
                <a:solidFill>
                  <a:srgbClr val="923D0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「我」的小桌子</a:t>
            </a:r>
            <a:endParaRPr lang="en-US" sz="6400" dirty="0">
              <a:solidFill>
                <a:srgbClr val="923D0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2105" y="2512595"/>
            <a:ext cx="4199021" cy="4199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931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思考問題</a:t>
            </a:r>
            <a:r>
              <a:rPr lang="zh-TW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endParaRPr lang="zh-HK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zh-HK" altLang="zh-HK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偉業</a:t>
            </a:r>
            <a:r>
              <a:rPr lang="zh-HK" altLang="zh-HK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在使用學校內聯網與別人溝通時，有哪些</a:t>
            </a:r>
            <a:r>
              <a:rPr lang="zh-HK" altLang="zh-HK" b="1" dirty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權利</a:t>
            </a:r>
            <a:r>
              <a:rPr lang="zh-HK" altLang="zh-HK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和</a:t>
            </a:r>
            <a:r>
              <a:rPr lang="zh-HK" altLang="zh-HK" b="1" dirty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義務</a:t>
            </a:r>
            <a:r>
              <a:rPr lang="zh-HK" altLang="zh-HK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？</a:t>
            </a:r>
            <a:endParaRPr lang="en-US" altLang="zh-HK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14350" indent="-514350">
              <a:buFont typeface="+mj-lt"/>
              <a:buAutoNum type="arabicPeriod"/>
            </a:pPr>
            <a:endParaRPr lang="en-US" altLang="zh-HK" sz="2600" dirty="0" smtClean="0">
              <a:solidFill>
                <a:srgbClr val="447B17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14350" indent="-514350">
              <a:buFont typeface="+mj-lt"/>
              <a:buAutoNum type="arabicPeriod"/>
            </a:pPr>
            <a:endParaRPr lang="en-US" altLang="zh-HK" sz="2600" dirty="0">
              <a:solidFill>
                <a:srgbClr val="447B17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indent="-457200">
              <a:buFont typeface="+mj-lt"/>
              <a:buAutoNum type="arabicPeriod"/>
            </a:pPr>
            <a:r>
              <a:rPr lang="zh-HK" altLang="zh-HK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富</a:t>
            </a:r>
            <a:r>
              <a:rPr lang="zh-HK" altLang="zh-HK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勤和偉業分別有甚麼地方做得不對呢？為甚麼</a:t>
            </a:r>
            <a:r>
              <a:rPr lang="zh-HK" altLang="zh-HK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？</a:t>
            </a:r>
            <a:endParaRPr lang="en-US" altLang="zh-HK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indent="-457200">
              <a:buFont typeface="+mj-lt"/>
              <a:buAutoNum type="arabicPeriod"/>
            </a:pPr>
            <a:r>
              <a:rPr lang="zh-HK" altLang="zh-HK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你</a:t>
            </a:r>
            <a:r>
              <a:rPr lang="zh-HK" altLang="zh-HK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對</a:t>
            </a:r>
            <a:r>
              <a:rPr lang="zh-TW" altLang="zh-HK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明恩</a:t>
            </a:r>
            <a:r>
              <a:rPr lang="zh-HK" altLang="zh-HK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「保持中立</a:t>
            </a:r>
            <a:r>
              <a:rPr lang="zh-TW" altLang="zh-HK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」</a:t>
            </a:r>
            <a:r>
              <a:rPr lang="zh-HK" altLang="zh-HK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有甚麼看法？她可以怎樣主動幫助富勤和偉</a:t>
            </a:r>
            <a:r>
              <a:rPr lang="zh-TW" altLang="zh-HK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業</a:t>
            </a:r>
            <a:r>
              <a:rPr lang="zh-HK" altLang="zh-HK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呢？</a:t>
            </a:r>
            <a:endParaRPr lang="en-US" altLang="zh-HK" sz="2600" dirty="0">
              <a:solidFill>
                <a:srgbClr val="447B17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indent="-457200">
              <a:buFont typeface="+mj-lt"/>
              <a:buAutoNum type="arabicPeriod"/>
            </a:pPr>
            <a:r>
              <a:rPr lang="zh-HK" altLang="zh-HK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如果我是玲玲</a:t>
            </a:r>
            <a:r>
              <a:rPr lang="zh-TW" altLang="zh-HK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我</a:t>
            </a:r>
            <a:r>
              <a:rPr lang="zh-TW" altLang="zh-HK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會</a:t>
            </a:r>
            <a:r>
              <a:rPr lang="zh-TW" altLang="zh-HK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跟富勤和偉業說︰</a:t>
            </a:r>
            <a:endParaRPr lang="zh-HK" altLang="en-US" sz="2600" dirty="0">
              <a:solidFill>
                <a:srgbClr val="447B17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/>
          </p:nvPr>
        </p:nvGraphicFramePr>
        <p:xfrm>
          <a:off x="1618639" y="2310472"/>
          <a:ext cx="8226818" cy="124396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113409">
                  <a:extLst>
                    <a:ext uri="{9D8B030D-6E8A-4147-A177-3AD203B41FA5}">
                      <a16:colId xmlns:a16="http://schemas.microsoft.com/office/drawing/2014/main" val="170621848"/>
                    </a:ext>
                  </a:extLst>
                </a:gridCol>
                <a:gridCol w="4113409">
                  <a:extLst>
                    <a:ext uri="{9D8B030D-6E8A-4147-A177-3AD203B41FA5}">
                      <a16:colId xmlns:a16="http://schemas.microsoft.com/office/drawing/2014/main" val="2315671764"/>
                    </a:ext>
                  </a:extLst>
                </a:gridCol>
              </a:tblGrid>
              <a:tr h="360858">
                <a:tc>
                  <a:txBody>
                    <a:bodyPr/>
                    <a:lstStyle/>
                    <a:p>
                      <a:pPr algn="ctr"/>
                      <a:r>
                        <a:rPr lang="zh-HK" altLang="zh-HK" sz="1800" b="1" kern="12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偉</a:t>
                      </a:r>
                      <a:r>
                        <a:rPr lang="zh-HK" altLang="en-US" sz="1800" b="1" kern="12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業</a:t>
                      </a:r>
                      <a:r>
                        <a:rPr lang="zh-HK" altLang="zh-HK" sz="1800" b="1" kern="12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的</a:t>
                      </a:r>
                      <a:r>
                        <a:rPr lang="zh-HK" altLang="zh-HK" sz="1800" b="1" kern="1200" dirty="0" smtClean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權利</a:t>
                      </a:r>
                      <a:endParaRPr lang="zh-HK" altLang="en-US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HK" altLang="zh-HK" sz="1800" b="1" kern="12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偉</a:t>
                      </a:r>
                      <a:r>
                        <a:rPr lang="zh-HK" altLang="en-US" sz="1800" b="1" kern="12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業</a:t>
                      </a:r>
                      <a:r>
                        <a:rPr lang="zh-HK" altLang="zh-HK" sz="1800" b="1" kern="12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的</a:t>
                      </a:r>
                      <a:r>
                        <a:rPr lang="zh-HK" altLang="zh-HK" sz="1800" b="1" kern="1200" dirty="0" smtClean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義務</a:t>
                      </a:r>
                      <a:endParaRPr lang="zh-HK" altLang="en-US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207514"/>
                  </a:ext>
                </a:extLst>
              </a:tr>
              <a:tr h="878206">
                <a:tc>
                  <a:txBody>
                    <a:bodyPr/>
                    <a:lstStyle/>
                    <a:p>
                      <a:endParaRPr lang="zh-HK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HK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8324295"/>
                  </a:ext>
                </a:extLst>
              </a:tr>
            </a:tbl>
          </a:graphicData>
        </a:graphic>
      </p:graphicFrame>
      <p:sp>
        <p:nvSpPr>
          <p:cNvPr id="7" name="橢圓形圖說文字 6"/>
          <p:cNvSpPr/>
          <p:nvPr/>
        </p:nvSpPr>
        <p:spPr>
          <a:xfrm>
            <a:off x="6713902" y="4749503"/>
            <a:ext cx="2299345" cy="1460797"/>
          </a:xfrm>
          <a:prstGeom prst="wedgeEllipseCallout">
            <a:avLst>
              <a:gd name="adj1" fmla="val 64361"/>
              <a:gd name="adj2" fmla="val -14182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zh-TW" altLang="en-US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6072" y="4412494"/>
            <a:ext cx="1997542" cy="1997542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9563026" y="5828243"/>
            <a:ext cx="8002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HK" altLang="zh-HK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玲玲</a:t>
            </a:r>
            <a:endParaRPr lang="en-US" altLang="zh-TW" sz="2400" b="1" u="sng" dirty="0">
              <a:solidFill>
                <a:srgbClr val="447B17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308283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討論問題</a:t>
            </a:r>
            <a:r>
              <a:rPr lang="zh-TW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en-US" altLang="zh-TW" i="1" dirty="0">
                <a:solidFill>
                  <a:srgbClr val="4D290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[</a:t>
            </a:r>
            <a:r>
              <a:rPr lang="zh-HK" altLang="en-US" i="1" dirty="0">
                <a:solidFill>
                  <a:srgbClr val="4D290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教師參考</a:t>
            </a:r>
            <a:r>
              <a:rPr lang="en-US" altLang="zh-TW" i="1" dirty="0">
                <a:solidFill>
                  <a:srgbClr val="4D290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]</a:t>
            </a:r>
            <a:endParaRPr lang="zh-HK" altLang="en-US" dirty="0">
              <a:solidFill>
                <a:srgbClr val="4D290B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065214" y="1675326"/>
            <a:ext cx="10590166" cy="42291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zh-HK" altLang="zh-HK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帶領</a:t>
            </a:r>
            <a:r>
              <a:rPr lang="zh-HK" altLang="zh-HK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學生討論</a:t>
            </a:r>
            <a:r>
              <a:rPr lang="zh-HK" altLang="zh-HK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情境</a:t>
            </a:r>
            <a:r>
              <a:rPr lang="zh-HK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二</a:t>
            </a:r>
            <a:r>
              <a:rPr lang="zh-HK" altLang="zh-HK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時</a:t>
            </a:r>
            <a:r>
              <a:rPr lang="zh-HK" altLang="zh-HK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，可以透過以下的問題，啟發同學思考：</a:t>
            </a:r>
            <a:endParaRPr lang="zh-TW" altLang="zh-HK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0"/>
            <a:r>
              <a:rPr lang="zh-HK" altLang="zh-HK" sz="2800" dirty="0" smtClean="0">
                <a:solidFill>
                  <a:srgbClr val="457E18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在</a:t>
            </a:r>
            <a:r>
              <a:rPr lang="zh-HK" altLang="zh-HK" sz="2800" dirty="0">
                <a:solidFill>
                  <a:srgbClr val="457E18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互聯網或討論區與人溝通，應保持怎樣的態度和禮貌？與在現實世界與人溝通時相比有分別嗎？</a:t>
            </a:r>
            <a:endParaRPr lang="zh-TW" altLang="zh-HK" sz="2800" dirty="0">
              <a:solidFill>
                <a:srgbClr val="457E18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0"/>
            <a:r>
              <a:rPr lang="zh-HK" altLang="zh-HK" sz="2800" dirty="0">
                <a:solidFill>
                  <a:srgbClr val="457E18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假如你是富勤，當發現他人在學校內</a:t>
            </a:r>
            <a:r>
              <a:rPr lang="zh-TW" altLang="zh-HK" sz="2800" dirty="0">
                <a:solidFill>
                  <a:srgbClr val="457E18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聯</a:t>
            </a:r>
            <a:r>
              <a:rPr lang="zh-HK" altLang="zh-HK" sz="2800" dirty="0">
                <a:solidFill>
                  <a:srgbClr val="457E18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網取笑自己時，你會如何尋求協助？</a:t>
            </a:r>
            <a:endParaRPr lang="zh-TW" altLang="zh-HK" sz="2800" dirty="0">
              <a:solidFill>
                <a:srgbClr val="457E18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0"/>
            <a:r>
              <a:rPr lang="zh-HK" altLang="zh-HK" sz="2800" dirty="0">
                <a:solidFill>
                  <a:srgbClr val="457E18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富勤和偉業分別有甚麼地方做得不對呢</a:t>
            </a:r>
            <a:r>
              <a:rPr lang="zh-HK" altLang="zh-HK" sz="2800" dirty="0" smtClean="0">
                <a:solidFill>
                  <a:srgbClr val="457E18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？</a:t>
            </a:r>
            <a:endParaRPr lang="en-US" altLang="zh-HK" sz="2800" dirty="0" smtClean="0">
              <a:solidFill>
                <a:srgbClr val="457E18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HK" altLang="zh-HK" sz="2800" dirty="0">
                <a:solidFill>
                  <a:srgbClr val="457E18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「言論自由」是否沒有限制？ </a:t>
            </a:r>
            <a:endParaRPr lang="zh-TW" altLang="zh-HK" sz="2800" dirty="0">
              <a:solidFill>
                <a:srgbClr val="457E18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lvl="0" indent="0">
              <a:buNone/>
            </a:pPr>
            <a:endParaRPr lang="zh-HK" altLang="en-US" sz="3200" dirty="0">
              <a:solidFill>
                <a:srgbClr val="457E18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577894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討論</a:t>
            </a:r>
            <a:r>
              <a:rPr lang="zh-TW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問題</a:t>
            </a:r>
            <a:r>
              <a:rPr lang="en-US" altLang="zh-TW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HK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續</a:t>
            </a:r>
            <a:r>
              <a:rPr lang="en-US" altLang="zh-TW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en-US" altLang="zh-TW" i="1" dirty="0">
                <a:solidFill>
                  <a:srgbClr val="4D290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[</a:t>
            </a:r>
            <a:r>
              <a:rPr lang="zh-HK" altLang="en-US" i="1" dirty="0">
                <a:solidFill>
                  <a:srgbClr val="4D290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教師參考</a:t>
            </a:r>
            <a:r>
              <a:rPr lang="en-US" altLang="zh-TW" i="1" dirty="0">
                <a:solidFill>
                  <a:srgbClr val="4D290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]</a:t>
            </a:r>
            <a:endParaRPr lang="zh-HK" altLang="en-US" dirty="0">
              <a:solidFill>
                <a:srgbClr val="4D290B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065214" y="1675326"/>
            <a:ext cx="10590166" cy="4229100"/>
          </a:xfrm>
        </p:spPr>
        <p:txBody>
          <a:bodyPr>
            <a:noAutofit/>
          </a:bodyPr>
          <a:lstStyle/>
          <a:p>
            <a:pPr lvl="0"/>
            <a:r>
              <a:rPr lang="zh-TW" altLang="en-US" sz="2800" dirty="0" smtClean="0">
                <a:solidFill>
                  <a:srgbClr val="457E18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假如</a:t>
            </a:r>
            <a:r>
              <a:rPr lang="zh-TW" altLang="en-US" sz="2800" dirty="0">
                <a:solidFill>
                  <a:srgbClr val="457E18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你是偉業，看到富勤貼出你的照片並隨意評價，你的心裏有甚麼感覺？</a:t>
            </a:r>
          </a:p>
          <a:p>
            <a:pPr lvl="0"/>
            <a:r>
              <a:rPr lang="zh-TW" altLang="en-US" sz="2800" dirty="0" smtClean="0">
                <a:solidFill>
                  <a:srgbClr val="457E18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假如</a:t>
            </a:r>
            <a:r>
              <a:rPr lang="zh-TW" altLang="en-US" sz="2800" dirty="0">
                <a:solidFill>
                  <a:srgbClr val="457E18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你是富勤，發現偉業公開你的成績，你的感受如何</a:t>
            </a:r>
            <a:r>
              <a:rPr lang="zh-TW" altLang="en-US" sz="2800" dirty="0" smtClean="0">
                <a:solidFill>
                  <a:srgbClr val="457E18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？</a:t>
            </a:r>
            <a:endParaRPr lang="en-US" altLang="zh-TW" sz="2800" dirty="0" smtClean="0">
              <a:solidFill>
                <a:srgbClr val="457E18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0"/>
            <a:r>
              <a:rPr lang="zh-HK" altLang="zh-HK" sz="2800" dirty="0" smtClean="0">
                <a:solidFill>
                  <a:srgbClr val="457E18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你對</a:t>
            </a:r>
            <a:r>
              <a:rPr lang="zh-TW" altLang="zh-HK" sz="2800" dirty="0" smtClean="0">
                <a:solidFill>
                  <a:srgbClr val="457E18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明恩</a:t>
            </a:r>
            <a:r>
              <a:rPr lang="zh-HK" altLang="zh-HK" sz="2800" dirty="0" smtClean="0">
                <a:solidFill>
                  <a:srgbClr val="457E18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「保持中立</a:t>
            </a:r>
            <a:r>
              <a:rPr lang="zh-TW" altLang="zh-HK" sz="2800" dirty="0" smtClean="0">
                <a:solidFill>
                  <a:srgbClr val="457E18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」</a:t>
            </a:r>
            <a:r>
              <a:rPr lang="zh-HK" altLang="zh-HK" sz="2800" dirty="0" smtClean="0">
                <a:solidFill>
                  <a:srgbClr val="457E18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有甚麼看法？作為他們的同學，明恩可以怎樣幫助富勤和偉</a:t>
            </a:r>
            <a:r>
              <a:rPr lang="zh-TW" altLang="zh-HK" sz="2800" dirty="0" smtClean="0">
                <a:solidFill>
                  <a:srgbClr val="457E18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業</a:t>
            </a:r>
            <a:r>
              <a:rPr lang="zh-HK" altLang="zh-HK" sz="2800" dirty="0" smtClean="0">
                <a:solidFill>
                  <a:srgbClr val="457E18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呢？</a:t>
            </a:r>
            <a:endParaRPr lang="zh-TW" altLang="zh-HK" sz="2800" dirty="0" smtClean="0">
              <a:solidFill>
                <a:srgbClr val="457E18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0"/>
            <a:r>
              <a:rPr lang="zh-HK" altLang="zh-HK" sz="2800" dirty="0" smtClean="0">
                <a:solidFill>
                  <a:srgbClr val="457E18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假如</a:t>
            </a:r>
            <a:r>
              <a:rPr lang="zh-HK" altLang="zh-HK" sz="2800" dirty="0">
                <a:solidFill>
                  <a:srgbClr val="457E18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你是富勤，若你有機會回到領取成績那天，你會說甚麼去鼓勵同學，做到超越一百分呢？ </a:t>
            </a:r>
            <a:endParaRPr lang="zh-TW" altLang="zh-HK" sz="2800" dirty="0">
              <a:solidFill>
                <a:srgbClr val="457E18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HK" altLang="zh-HK" sz="2800" dirty="0">
                <a:solidFill>
                  <a:srgbClr val="457E18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假如你是偉業，你認為富勤有甚麼地方值得欣賞？</a:t>
            </a:r>
            <a:endParaRPr lang="zh-HK" altLang="en-US" sz="2800" dirty="0">
              <a:solidFill>
                <a:srgbClr val="457E18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822502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小總結</a:t>
            </a:r>
            <a:endParaRPr lang="zh-HK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權利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與義務的關係 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—《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基本法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》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保障了香港市民的言論自由，但人人都應該在互相尊重的基礎上，合法、合理地行使自由。無論在現實生活或網絡世界，人們都有守法的義務。</a:t>
            </a:r>
          </a:p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資訊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素養和網絡安全 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— 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在使用互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內聯網或討論區與別人溝通時，要保持應有的禮儀和態度，符合道德地使用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資訊</a:t>
            </a:r>
            <a:r>
              <a:rPr lang="zh-HK" altLang="zh-HK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HK" altLang="zh-HK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例如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不可以</a:t>
            </a:r>
            <a:r>
              <a:rPr lang="zh-HK" altLang="zh-HK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網</a:t>
            </a:r>
            <a:r>
              <a:rPr lang="zh-HK" altLang="zh-HK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絡欺</a:t>
            </a:r>
            <a:r>
              <a:rPr lang="zh-TW" altLang="zh-HK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凌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，而且須關注和保障個人私隱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r>
              <a:rPr lang="zh-HK" altLang="zh-HK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同樣地，其他人的私隱亦應受到保障。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守法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意識對國家安全的重要 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— 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在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學校裏，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同學遵守規則，才能締造良好的學習環境；而在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社會裏，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人人都奉公守法，社會治安良好，市民才可以安居樂業。因此，守法意識對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國家安全是十分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重要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045375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83626" y="0"/>
            <a:ext cx="10058402" cy="1219200"/>
          </a:xfrm>
        </p:spPr>
        <p:txBody>
          <a:bodyPr>
            <a:normAutofit/>
          </a:bodyPr>
          <a:lstStyle/>
          <a:p>
            <a:pPr algn="ctr"/>
            <a:r>
              <a:rPr lang="zh-TW" altLang="en-US" sz="4800" b="1" dirty="0">
                <a:solidFill>
                  <a:srgbClr val="4A415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主要</a:t>
            </a:r>
            <a:r>
              <a:rPr lang="zh-TW" altLang="zh-HK" sz="4800" b="1" dirty="0" smtClean="0">
                <a:solidFill>
                  <a:srgbClr val="4A415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角色</a:t>
            </a:r>
            <a:r>
              <a:rPr lang="en-US" altLang="zh-TW" sz="4800" b="1" dirty="0" smtClean="0">
                <a:solidFill>
                  <a:srgbClr val="4A415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4800" i="1" dirty="0">
                <a:solidFill>
                  <a:srgbClr val="4A415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[</a:t>
            </a:r>
            <a:r>
              <a:rPr lang="zh-HK" altLang="en-US" sz="4800" i="1" dirty="0" smtClean="0">
                <a:solidFill>
                  <a:srgbClr val="4A415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教師</a:t>
            </a:r>
            <a:r>
              <a:rPr lang="zh-HK" altLang="en-US" sz="4800" i="1" dirty="0">
                <a:solidFill>
                  <a:srgbClr val="4A415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參考</a:t>
            </a:r>
            <a:r>
              <a:rPr lang="en-US" altLang="zh-TW" sz="4800" i="1" dirty="0" smtClean="0">
                <a:solidFill>
                  <a:srgbClr val="4A415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]</a:t>
            </a:r>
            <a:endParaRPr lang="zh-HK" altLang="en-US" sz="4800" dirty="0">
              <a:solidFill>
                <a:srgbClr val="4A415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6" name="圖片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8195" y="822117"/>
            <a:ext cx="2700000" cy="2700000"/>
          </a:xfrm>
          <a:prstGeom prst="rect">
            <a:avLst/>
          </a:prstGeom>
        </p:spPr>
      </p:pic>
      <p:pic>
        <p:nvPicPr>
          <p:cNvPr id="18" name="圖片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8195" y="3522117"/>
            <a:ext cx="2700000" cy="2700000"/>
          </a:xfrm>
          <a:prstGeom prst="rect">
            <a:avLst/>
          </a:prstGeom>
        </p:spPr>
      </p:pic>
      <p:pic>
        <p:nvPicPr>
          <p:cNvPr id="24" name="圖片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121" y="895854"/>
            <a:ext cx="2700000" cy="2700000"/>
          </a:xfrm>
          <a:prstGeom prst="rect">
            <a:avLst/>
          </a:prstGeom>
        </p:spPr>
      </p:pic>
      <p:pic>
        <p:nvPicPr>
          <p:cNvPr id="25" name="圖片 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658" y="3595854"/>
            <a:ext cx="2700000" cy="2700000"/>
          </a:xfrm>
          <a:prstGeom prst="rect">
            <a:avLst/>
          </a:prstGeom>
        </p:spPr>
      </p:pic>
      <p:sp>
        <p:nvSpPr>
          <p:cNvPr id="26" name="內容版面配置區 2"/>
          <p:cNvSpPr txBox="1">
            <a:spLocks/>
          </p:cNvSpPr>
          <p:nvPr/>
        </p:nvSpPr>
        <p:spPr>
          <a:xfrm>
            <a:off x="2557049" y="1489301"/>
            <a:ext cx="3298320" cy="23004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7472" indent="-347472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0664" indent="-283464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TW" altLang="zh-HK" b="1" u="sng" dirty="0" smtClean="0">
                <a:solidFill>
                  <a:srgbClr val="447B17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偉基</a:t>
            </a:r>
            <a:endParaRPr lang="en-US" altLang="zh-TW" b="1" u="sng" dirty="0" smtClean="0">
              <a:solidFill>
                <a:srgbClr val="447B17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zh-HK" dirty="0" smtClean="0">
                <a:solidFill>
                  <a:srgbClr val="43781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書桌凌亂</a:t>
            </a:r>
            <a:endParaRPr lang="en-US" altLang="zh-TW" dirty="0" smtClean="0">
              <a:solidFill>
                <a:srgbClr val="437816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zh-HK" dirty="0" smtClean="0">
                <a:solidFill>
                  <a:srgbClr val="43781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認為管理</a:t>
            </a:r>
            <a:r>
              <a:rPr lang="zh-TW" altLang="zh-HK" dirty="0">
                <a:solidFill>
                  <a:srgbClr val="43781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桌子</a:t>
            </a:r>
            <a:r>
              <a:rPr lang="zh-TW" altLang="zh-HK" dirty="0" smtClean="0">
                <a:solidFill>
                  <a:srgbClr val="43781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是個人</a:t>
            </a:r>
            <a:r>
              <a:rPr lang="zh-TW" altLang="en-US" dirty="0">
                <a:solidFill>
                  <a:srgbClr val="43781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私</a:t>
            </a:r>
            <a:r>
              <a:rPr lang="zh-TW" altLang="zh-HK" dirty="0" smtClean="0">
                <a:solidFill>
                  <a:srgbClr val="43781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事，</a:t>
            </a:r>
            <a:r>
              <a:rPr lang="zh-TW" altLang="en-US" dirty="0">
                <a:solidFill>
                  <a:srgbClr val="43781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別人</a:t>
            </a:r>
            <a:r>
              <a:rPr lang="zh-TW" altLang="zh-HK" dirty="0" smtClean="0">
                <a:solidFill>
                  <a:srgbClr val="43781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不應干涉</a:t>
            </a:r>
            <a:endParaRPr lang="en-US" altLang="zh-TW" dirty="0" smtClean="0">
              <a:solidFill>
                <a:srgbClr val="437816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7" name="內容版面配置區 2"/>
          <p:cNvSpPr txBox="1">
            <a:spLocks/>
          </p:cNvSpPr>
          <p:nvPr/>
        </p:nvSpPr>
        <p:spPr>
          <a:xfrm>
            <a:off x="7925951" y="1221672"/>
            <a:ext cx="3911373" cy="23004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7472" indent="-347472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0664" indent="-283464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TW" altLang="en-US" b="1" u="sng" dirty="0" smtClean="0">
                <a:solidFill>
                  <a:srgbClr val="447B17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少</a:t>
            </a:r>
            <a:r>
              <a:rPr lang="zh-TW" altLang="en-US" b="1" u="sng" dirty="0">
                <a:solidFill>
                  <a:srgbClr val="447B17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芬</a:t>
            </a:r>
            <a:endParaRPr lang="en-US" altLang="zh-TW" b="1" u="sng" dirty="0" smtClean="0">
              <a:solidFill>
                <a:srgbClr val="447B17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dirty="0">
                <a:solidFill>
                  <a:srgbClr val="43781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坐在偉基後方</a:t>
            </a:r>
            <a:endParaRPr lang="en-US" altLang="zh-TW" dirty="0" smtClean="0">
              <a:solidFill>
                <a:srgbClr val="437816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dirty="0">
                <a:solidFill>
                  <a:srgbClr val="43781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認為堆積的垃圾</a:t>
            </a:r>
            <a:r>
              <a:rPr lang="zh-TW" altLang="en-US" dirty="0" smtClean="0">
                <a:solidFill>
                  <a:srgbClr val="43781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破壞課</a:t>
            </a:r>
            <a:r>
              <a:rPr lang="zh-TW" altLang="en-US" dirty="0">
                <a:solidFill>
                  <a:srgbClr val="43781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室</a:t>
            </a:r>
            <a:r>
              <a:rPr lang="zh-TW" altLang="en-US" dirty="0" smtClean="0">
                <a:solidFill>
                  <a:srgbClr val="43781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環境</a:t>
            </a:r>
            <a:endParaRPr lang="zh-HK" altLang="en-US" dirty="0">
              <a:solidFill>
                <a:srgbClr val="447B17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8" name="內容版面配置區 2"/>
          <p:cNvSpPr txBox="1">
            <a:spLocks/>
          </p:cNvSpPr>
          <p:nvPr/>
        </p:nvSpPr>
        <p:spPr>
          <a:xfrm>
            <a:off x="2557049" y="3795631"/>
            <a:ext cx="3051146" cy="23004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7472" indent="-347472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0664" indent="-283464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TW" altLang="en-US" b="1" u="sng" dirty="0" smtClean="0">
                <a:solidFill>
                  <a:srgbClr val="447B17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嘉</a:t>
            </a:r>
            <a:r>
              <a:rPr lang="zh-TW" altLang="en-US" b="1" u="sng" dirty="0">
                <a:solidFill>
                  <a:srgbClr val="447B17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嘉</a:t>
            </a:r>
            <a:endParaRPr lang="en-US" altLang="zh-TW" b="1" u="sng" dirty="0" smtClean="0">
              <a:solidFill>
                <a:srgbClr val="447B17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dirty="0">
                <a:solidFill>
                  <a:srgbClr val="43781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偉基鄰座</a:t>
            </a:r>
            <a:endParaRPr lang="en-US" altLang="zh-TW" dirty="0" smtClean="0">
              <a:solidFill>
                <a:srgbClr val="437816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zh-HK" dirty="0">
                <a:solidFill>
                  <a:srgbClr val="42751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異味使她未能專心上課</a:t>
            </a:r>
            <a:endParaRPr lang="zh-HK" altLang="en-US" dirty="0">
              <a:solidFill>
                <a:srgbClr val="427516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9" name="內容版面配置區 2"/>
          <p:cNvSpPr txBox="1">
            <a:spLocks/>
          </p:cNvSpPr>
          <p:nvPr/>
        </p:nvSpPr>
        <p:spPr>
          <a:xfrm>
            <a:off x="7925952" y="3789746"/>
            <a:ext cx="3911372" cy="23004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7472" indent="-347472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0664" indent="-283464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TW" altLang="en-US" b="1" u="sng" dirty="0" smtClean="0">
                <a:solidFill>
                  <a:srgbClr val="447B17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子</a:t>
            </a:r>
            <a:r>
              <a:rPr lang="zh-TW" altLang="en-US" b="1" u="sng" dirty="0">
                <a:solidFill>
                  <a:srgbClr val="447B17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聰</a:t>
            </a:r>
            <a:endParaRPr lang="en-US" altLang="zh-TW" b="1" u="sng" dirty="0" smtClean="0">
              <a:solidFill>
                <a:srgbClr val="447B17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dirty="0">
                <a:solidFill>
                  <a:srgbClr val="43781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同班</a:t>
            </a:r>
            <a:r>
              <a:rPr lang="zh-TW" altLang="en-US" dirty="0" smtClean="0">
                <a:solidFill>
                  <a:srgbClr val="43781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同學</a:t>
            </a:r>
            <a:endParaRPr lang="en-US" altLang="zh-TW" dirty="0" smtClean="0">
              <a:solidFill>
                <a:srgbClr val="437816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dirty="0">
                <a:solidFill>
                  <a:srgbClr val="447B17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見</a:t>
            </a:r>
            <a:r>
              <a:rPr lang="zh-TW" altLang="zh-HK" dirty="0" smtClean="0">
                <a:solidFill>
                  <a:srgbClr val="447B17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大家議論紛紛</a:t>
            </a:r>
            <a:r>
              <a:rPr lang="zh-TW" altLang="en-US" dirty="0">
                <a:solidFill>
                  <a:srgbClr val="447B17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，走</a:t>
            </a:r>
            <a:r>
              <a:rPr lang="zh-TW" altLang="en-US" dirty="0" smtClean="0">
                <a:solidFill>
                  <a:srgbClr val="43781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過來了解</a:t>
            </a:r>
            <a:r>
              <a:rPr lang="zh-TW" altLang="en-US" dirty="0">
                <a:solidFill>
                  <a:srgbClr val="43781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情況</a:t>
            </a:r>
            <a:endParaRPr lang="zh-HK" altLang="en-US" dirty="0">
              <a:solidFill>
                <a:srgbClr val="447B17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7592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  <p:bldP spid="2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214005" y="-186933"/>
            <a:ext cx="10058402" cy="1219200"/>
          </a:xfrm>
        </p:spPr>
        <p:txBody>
          <a:bodyPr/>
          <a:lstStyle/>
          <a:p>
            <a:r>
              <a:rPr lang="zh-TW" altLang="en-US" b="1" dirty="0">
                <a:solidFill>
                  <a:srgbClr val="9E624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故事</a:t>
            </a:r>
            <a:r>
              <a:rPr lang="zh-TW" altLang="en-US" b="1" dirty="0" smtClean="0">
                <a:solidFill>
                  <a:srgbClr val="9E624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大綱  </a:t>
            </a:r>
            <a:r>
              <a:rPr lang="en-US" altLang="zh-TW" i="1" dirty="0" smtClean="0">
                <a:solidFill>
                  <a:srgbClr val="9E624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[</a:t>
            </a:r>
            <a:r>
              <a:rPr lang="zh-HK" altLang="en-US" i="1" dirty="0">
                <a:solidFill>
                  <a:srgbClr val="9E624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教師</a:t>
            </a:r>
            <a:r>
              <a:rPr lang="zh-HK" altLang="en-US" i="1" dirty="0" smtClean="0">
                <a:solidFill>
                  <a:srgbClr val="9E624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參考</a:t>
            </a:r>
            <a:r>
              <a:rPr lang="en-US" altLang="zh-TW" i="1" dirty="0" smtClean="0">
                <a:solidFill>
                  <a:srgbClr val="9E624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]</a:t>
            </a:r>
            <a:endParaRPr lang="zh-HK" altLang="en-US" i="1" dirty="0">
              <a:solidFill>
                <a:srgbClr val="9E6246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877121" y="1032267"/>
            <a:ext cx="7809384" cy="5020375"/>
          </a:xfrm>
        </p:spPr>
        <p:txBody>
          <a:bodyPr>
            <a:noAutofit/>
          </a:bodyPr>
          <a:lstStyle/>
          <a:p>
            <a:r>
              <a:rPr lang="zh-TW" altLang="zh-HK" dirty="0">
                <a:solidFill>
                  <a:srgbClr val="447B17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偉基的書桌經常都十分凌亂，課室抽屜內經常塞滿各式各樣的雜物和垃圾，包括零食包裝袋、水果果皮、用過的紙</a:t>
            </a:r>
            <a:r>
              <a:rPr lang="zh-HK" altLang="zh-HK" dirty="0">
                <a:solidFill>
                  <a:srgbClr val="447B17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巾</a:t>
            </a:r>
            <a:r>
              <a:rPr lang="zh-TW" altLang="zh-HK" dirty="0">
                <a:solidFill>
                  <a:srgbClr val="447B17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等，抽屜不時散發出異味，甚</a:t>
            </a:r>
            <a:r>
              <a:rPr lang="zh-HK" altLang="zh-HK" dirty="0">
                <a:solidFill>
                  <a:srgbClr val="447B17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至</a:t>
            </a:r>
            <a:r>
              <a:rPr lang="zh-TW" altLang="zh-HK" dirty="0">
                <a:solidFill>
                  <a:srgbClr val="447B17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惹來一些小昆蟲</a:t>
            </a:r>
            <a:r>
              <a:rPr lang="zh-TW" altLang="zh-HK" dirty="0" smtClean="0">
                <a:solidFill>
                  <a:srgbClr val="447B17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dirty="0" smtClean="0">
              <a:solidFill>
                <a:srgbClr val="447B17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zh-HK" dirty="0" smtClean="0">
                <a:solidFill>
                  <a:srgbClr val="447B17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這些</a:t>
            </a:r>
            <a:r>
              <a:rPr lang="zh-TW" altLang="zh-HK" dirty="0">
                <a:solidFill>
                  <a:srgbClr val="447B17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衞生問題對鄰座的同學造成影響，坐在偉基旁邊的嘉嘉指出異味使她未能專心上課，而後方的少芬認為堆積的垃圾破壞了課室環境</a:t>
            </a:r>
            <a:r>
              <a:rPr lang="zh-TW" altLang="zh-HK" dirty="0" smtClean="0">
                <a:solidFill>
                  <a:srgbClr val="447B17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dirty="0" smtClean="0">
              <a:solidFill>
                <a:srgbClr val="447B17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zh-HK" dirty="0" smtClean="0">
                <a:solidFill>
                  <a:srgbClr val="447B17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鄰座</a:t>
            </a:r>
            <a:r>
              <a:rPr lang="zh-TW" altLang="zh-HK" dirty="0">
                <a:solidFill>
                  <a:srgbClr val="447B17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同學都感到難以忍受，紛紛提出意見，甚至表達不滿，然而偉基認為，如何管理桌子是他個人的事，大家不應該干涉</a:t>
            </a:r>
            <a:r>
              <a:rPr lang="zh-TW" altLang="zh-HK" dirty="0" smtClean="0">
                <a:solidFill>
                  <a:srgbClr val="447B17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dirty="0" smtClean="0">
              <a:solidFill>
                <a:srgbClr val="447B17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zh-HK" dirty="0" smtClean="0">
                <a:solidFill>
                  <a:srgbClr val="447B17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聽到</a:t>
            </a:r>
            <a:r>
              <a:rPr lang="zh-TW" altLang="zh-HK" dirty="0">
                <a:solidFill>
                  <a:srgbClr val="447B17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大家議論紛紛，子聰</a:t>
            </a:r>
            <a:r>
              <a:rPr lang="zh-HK" altLang="zh-HK" dirty="0">
                <a:solidFill>
                  <a:srgbClr val="447B17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便</a:t>
            </a:r>
            <a:r>
              <a:rPr lang="zh-TW" altLang="zh-HK" dirty="0">
                <a:solidFill>
                  <a:srgbClr val="447B17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走過</a:t>
            </a:r>
            <a:r>
              <a:rPr lang="zh-HK" altLang="zh-HK" dirty="0">
                <a:solidFill>
                  <a:srgbClr val="447B17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來</a:t>
            </a:r>
            <a:r>
              <a:rPr lang="zh-TW" altLang="zh-HK" dirty="0">
                <a:solidFill>
                  <a:srgbClr val="447B17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了解情況</a:t>
            </a:r>
            <a:r>
              <a:rPr lang="en-HK" altLang="zh-HK" dirty="0">
                <a:solidFill>
                  <a:srgbClr val="447B17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……</a:t>
            </a:r>
            <a:endParaRPr lang="zh-HK" altLang="en-US" dirty="0">
              <a:solidFill>
                <a:srgbClr val="447B17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6" name="群組 5"/>
          <p:cNvGrpSpPr/>
          <p:nvPr/>
        </p:nvGrpSpPr>
        <p:grpSpPr>
          <a:xfrm>
            <a:off x="193476" y="422667"/>
            <a:ext cx="2683645" cy="6062610"/>
            <a:chOff x="167764" y="422667"/>
            <a:chExt cx="2683645" cy="6062610"/>
          </a:xfrm>
        </p:grpSpPr>
        <p:pic>
          <p:nvPicPr>
            <p:cNvPr id="10" name="圖片 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77122" y="422667"/>
              <a:ext cx="2674287" cy="1512000"/>
            </a:xfrm>
            <a:prstGeom prst="rect">
              <a:avLst/>
            </a:prstGeom>
          </p:spPr>
        </p:pic>
        <p:pic>
          <p:nvPicPr>
            <p:cNvPr id="13" name="圖片 1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7764" y="4973277"/>
              <a:ext cx="2677928" cy="1512000"/>
            </a:xfrm>
            <a:prstGeom prst="rect">
              <a:avLst/>
            </a:prstGeom>
          </p:spPr>
        </p:pic>
        <p:pic>
          <p:nvPicPr>
            <p:cNvPr id="4" name="圖片 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71809" y="1941972"/>
              <a:ext cx="2679600" cy="1512000"/>
            </a:xfrm>
            <a:prstGeom prst="rect">
              <a:avLst/>
            </a:prstGeom>
          </p:spPr>
        </p:pic>
        <p:pic>
          <p:nvPicPr>
            <p:cNvPr id="5" name="圖片 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67764" y="3453972"/>
              <a:ext cx="2683645" cy="1512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43528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300" y="410226"/>
            <a:ext cx="10800000" cy="6075000"/>
          </a:xfrm>
          <a:prstGeom prst="rect">
            <a:avLst/>
          </a:prstGeom>
        </p:spPr>
      </p:pic>
      <p:sp>
        <p:nvSpPr>
          <p:cNvPr id="8" name="文字方塊 7"/>
          <p:cNvSpPr txBox="1"/>
          <p:nvPr/>
        </p:nvSpPr>
        <p:spPr>
          <a:xfrm>
            <a:off x="6891402" y="916487"/>
            <a:ext cx="210228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TW" altLang="zh-HK" sz="2400" dirty="0">
                <a:solidFill>
                  <a:srgbClr val="E4447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偉基，你的抽屜堆滿垃圾，散發異味，還惹</a:t>
            </a:r>
            <a:r>
              <a:rPr lang="zh-TW" altLang="zh-HK" sz="2400" dirty="0" smtClean="0">
                <a:solidFill>
                  <a:srgbClr val="E4447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來</a:t>
            </a:r>
            <a:r>
              <a:rPr lang="zh-TW" altLang="en-US" sz="2400" dirty="0" smtClean="0">
                <a:solidFill>
                  <a:srgbClr val="E4447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昆蟲呢！</a:t>
            </a:r>
            <a:endParaRPr lang="zh-HK" altLang="en-US" sz="2400" dirty="0">
              <a:solidFill>
                <a:srgbClr val="E44475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3407646" y="1532350"/>
            <a:ext cx="21022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TW" altLang="en-US" sz="2400" dirty="0">
                <a:solidFill>
                  <a:srgbClr val="3670B8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少芬</a:t>
            </a:r>
            <a:r>
              <a:rPr lang="zh-TW" altLang="zh-HK" sz="2400" dirty="0" smtClean="0">
                <a:solidFill>
                  <a:srgbClr val="3670B8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zh-HK" sz="2400" dirty="0">
                <a:solidFill>
                  <a:srgbClr val="3670B8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這是我個人的自由</a:t>
            </a:r>
            <a:r>
              <a:rPr lang="zh-TW" altLang="zh-HK" sz="2400" dirty="0" smtClean="0">
                <a:solidFill>
                  <a:srgbClr val="3670B8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！</a:t>
            </a:r>
            <a:endParaRPr lang="zh-HK" altLang="en-US" sz="2400" dirty="0">
              <a:solidFill>
                <a:srgbClr val="3670B8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流程圖: 替代程序 1"/>
          <p:cNvSpPr/>
          <p:nvPr/>
        </p:nvSpPr>
        <p:spPr>
          <a:xfrm>
            <a:off x="10865191" y="201592"/>
            <a:ext cx="1122218" cy="854124"/>
          </a:xfrm>
          <a:prstGeom prst="flowChartAlternateProcess">
            <a:avLst/>
          </a:prstGeom>
          <a:solidFill>
            <a:schemeClr val="bg1"/>
          </a:solidFill>
          <a:ln w="38100">
            <a:solidFill>
              <a:srgbClr val="9ACBF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3200" b="1" dirty="0" smtClean="0">
                <a:solidFill>
                  <a:srgbClr val="9ACBF3"/>
                </a:solidFill>
                <a:latin typeface="Comic Sans MS" panose="030F0702030302020204" pitchFamily="66" charset="0"/>
              </a:rPr>
              <a:t>1/4</a:t>
            </a:r>
            <a:endParaRPr lang="zh-HK" altLang="en-US" sz="3200" b="1" dirty="0">
              <a:solidFill>
                <a:srgbClr val="9ACBF3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1074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300" y="426852"/>
            <a:ext cx="10800000" cy="6075000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1240644" y="1494771"/>
            <a:ext cx="21022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TW" altLang="zh-HK" sz="2400" dirty="0" smtClean="0">
                <a:solidFill>
                  <a:srgbClr val="F8714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異味</a:t>
            </a:r>
            <a:r>
              <a:rPr lang="zh-TW" altLang="zh-HK" sz="2400" dirty="0">
                <a:solidFill>
                  <a:srgbClr val="F8714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讓我不能專心上課，還感到噁心！</a:t>
            </a:r>
            <a:endParaRPr lang="zh-HK" altLang="en-US" sz="2400" dirty="0">
              <a:solidFill>
                <a:srgbClr val="F87146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流程圖: 替代程序 3"/>
          <p:cNvSpPr/>
          <p:nvPr/>
        </p:nvSpPr>
        <p:spPr>
          <a:xfrm>
            <a:off x="10865191" y="193280"/>
            <a:ext cx="1122218" cy="854124"/>
          </a:xfrm>
          <a:prstGeom prst="flowChartAlternateProcess">
            <a:avLst/>
          </a:prstGeom>
          <a:solidFill>
            <a:schemeClr val="bg1"/>
          </a:solidFill>
          <a:ln w="38100">
            <a:solidFill>
              <a:srgbClr val="9ACBF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3200" b="1" dirty="0" smtClean="0">
                <a:solidFill>
                  <a:srgbClr val="9ACBF3"/>
                </a:solidFill>
                <a:latin typeface="Comic Sans MS" panose="030F0702030302020204" pitchFamily="66" charset="0"/>
              </a:rPr>
              <a:t>2/4</a:t>
            </a:r>
            <a:endParaRPr lang="zh-HK" altLang="en-US" sz="3200" b="1" dirty="0">
              <a:solidFill>
                <a:srgbClr val="9ACBF3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0280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300" y="410226"/>
            <a:ext cx="10800000" cy="6075000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6873713" y="1072343"/>
            <a:ext cx="14888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 smtClean="0">
                <a:solidFill>
                  <a:srgbClr val="3870B7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我有使用桌子的權利</a:t>
            </a:r>
            <a:r>
              <a:rPr lang="en-US" altLang="zh-TW" sz="2400" dirty="0" smtClean="0">
                <a:solidFill>
                  <a:srgbClr val="3870B7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……</a:t>
            </a:r>
            <a:endParaRPr lang="zh-HK" altLang="en-US" sz="2400" dirty="0">
              <a:solidFill>
                <a:srgbClr val="3870B7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流程圖: 替代程序 3"/>
          <p:cNvSpPr/>
          <p:nvPr/>
        </p:nvSpPr>
        <p:spPr>
          <a:xfrm>
            <a:off x="10865191" y="193280"/>
            <a:ext cx="1122218" cy="854124"/>
          </a:xfrm>
          <a:prstGeom prst="flowChartAlternateProcess">
            <a:avLst/>
          </a:prstGeom>
          <a:solidFill>
            <a:schemeClr val="bg1"/>
          </a:solidFill>
          <a:ln w="38100">
            <a:solidFill>
              <a:srgbClr val="9ACBF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3200" b="1" dirty="0" smtClean="0">
                <a:solidFill>
                  <a:srgbClr val="9ACBF3"/>
                </a:solidFill>
                <a:latin typeface="Comic Sans MS" panose="030F0702030302020204" pitchFamily="66" charset="0"/>
              </a:rPr>
              <a:t>3/4</a:t>
            </a:r>
            <a:endParaRPr lang="zh-HK" altLang="en-US" sz="3200" b="1" dirty="0">
              <a:solidFill>
                <a:srgbClr val="9ACBF3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0395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300" y="410226"/>
            <a:ext cx="10800000" cy="6075000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2530825" y="1870553"/>
            <a:ext cx="14273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TW" altLang="en-US" sz="2400" dirty="0">
                <a:solidFill>
                  <a:srgbClr val="33B74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偉基，其實你</a:t>
            </a:r>
            <a:r>
              <a:rPr lang="en-US" altLang="zh-TW" sz="2400" dirty="0" smtClean="0">
                <a:solidFill>
                  <a:srgbClr val="33B74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……</a:t>
            </a:r>
            <a:endParaRPr lang="zh-HK" altLang="en-US" sz="2400" dirty="0">
              <a:solidFill>
                <a:srgbClr val="33B745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流程圖: 替代程序 3"/>
          <p:cNvSpPr/>
          <p:nvPr/>
        </p:nvSpPr>
        <p:spPr>
          <a:xfrm>
            <a:off x="10865191" y="193280"/>
            <a:ext cx="1122218" cy="854124"/>
          </a:xfrm>
          <a:prstGeom prst="flowChartAlternateProcess">
            <a:avLst/>
          </a:prstGeom>
          <a:solidFill>
            <a:schemeClr val="bg1"/>
          </a:solidFill>
          <a:ln w="38100">
            <a:solidFill>
              <a:srgbClr val="9ACBF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3200" b="1" dirty="0" smtClean="0">
                <a:solidFill>
                  <a:srgbClr val="9ACBF3"/>
                </a:solidFill>
                <a:latin typeface="Comic Sans MS" panose="030F0702030302020204" pitchFamily="66" charset="0"/>
              </a:rPr>
              <a:t>4/4</a:t>
            </a:r>
            <a:endParaRPr lang="zh-HK" altLang="en-US" sz="3200" b="1" dirty="0">
              <a:solidFill>
                <a:srgbClr val="9ACBF3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4660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思考問題</a:t>
            </a:r>
            <a:r>
              <a:rPr lang="zh-TW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endParaRPr lang="zh-HK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zh-HK" altLang="zh-HK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偉基使用課室桌子時，有哪</a:t>
            </a:r>
            <a:r>
              <a:rPr lang="zh-HK" altLang="zh-HK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些</a:t>
            </a:r>
            <a:r>
              <a:rPr lang="zh-HK" altLang="zh-HK" b="1" dirty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權利</a:t>
            </a:r>
            <a:r>
              <a:rPr lang="zh-HK" altLang="zh-HK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和</a:t>
            </a:r>
            <a:r>
              <a:rPr lang="zh-HK" altLang="zh-HK" b="1" dirty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義務</a:t>
            </a:r>
            <a:r>
              <a:rPr lang="zh-HK" altLang="zh-HK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？</a:t>
            </a:r>
            <a:endParaRPr lang="en-US" altLang="zh-HK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14350" indent="-514350">
              <a:buFont typeface="+mj-lt"/>
              <a:buAutoNum type="arabicPeriod"/>
            </a:pPr>
            <a:endParaRPr lang="en-US" altLang="zh-HK" sz="2600" dirty="0" smtClean="0">
              <a:solidFill>
                <a:srgbClr val="447B17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14350" indent="-514350">
              <a:buFont typeface="+mj-lt"/>
              <a:buAutoNum type="arabicPeriod"/>
            </a:pPr>
            <a:endParaRPr lang="en-US" altLang="zh-HK" sz="2600" dirty="0" smtClean="0">
              <a:solidFill>
                <a:srgbClr val="447B17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14350" indent="-514350">
              <a:buFont typeface="+mj-lt"/>
              <a:buAutoNum type="arabicPeriod"/>
            </a:pPr>
            <a:endParaRPr lang="en-US" altLang="zh-HK" sz="2600" dirty="0">
              <a:solidFill>
                <a:srgbClr val="447B17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indent="-457200">
              <a:buFont typeface="+mj-lt"/>
              <a:buAutoNum type="arabicPeriod"/>
            </a:pPr>
            <a:r>
              <a:rPr lang="zh-HK" altLang="zh-HK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偉基有甚麼地方做得不對呢？為甚麼</a:t>
            </a:r>
            <a:r>
              <a:rPr lang="zh-HK" altLang="zh-HK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？</a:t>
            </a:r>
            <a:endParaRPr lang="en-US" altLang="zh-HK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14350" indent="-514350">
              <a:buFont typeface="+mj-lt"/>
              <a:buAutoNum type="arabicPeriod"/>
            </a:pPr>
            <a:endParaRPr lang="en-US" altLang="zh-HK" sz="2600" dirty="0">
              <a:solidFill>
                <a:srgbClr val="447B17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indent="-457200">
              <a:buFont typeface="+mj-lt"/>
              <a:buAutoNum type="arabicPeriod"/>
            </a:pPr>
            <a:r>
              <a:rPr lang="zh-HK" altLang="zh-HK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如果我是子聰</a:t>
            </a:r>
            <a:r>
              <a:rPr lang="zh-TW" altLang="zh-HK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，會跟偉基說︰</a:t>
            </a:r>
            <a:endParaRPr lang="zh-HK" altLang="en-US" sz="2600" dirty="0">
              <a:solidFill>
                <a:srgbClr val="447B17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/>
          </p:nvPr>
        </p:nvGraphicFramePr>
        <p:xfrm>
          <a:off x="1618639" y="2310471"/>
          <a:ext cx="8198692" cy="146990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099346">
                  <a:extLst>
                    <a:ext uri="{9D8B030D-6E8A-4147-A177-3AD203B41FA5}">
                      <a16:colId xmlns:a16="http://schemas.microsoft.com/office/drawing/2014/main" val="170621848"/>
                    </a:ext>
                  </a:extLst>
                </a:gridCol>
                <a:gridCol w="4099346">
                  <a:extLst>
                    <a:ext uri="{9D8B030D-6E8A-4147-A177-3AD203B41FA5}">
                      <a16:colId xmlns:a16="http://schemas.microsoft.com/office/drawing/2014/main" val="2315671764"/>
                    </a:ext>
                  </a:extLst>
                </a:gridCol>
              </a:tblGrid>
              <a:tr h="428087">
                <a:tc>
                  <a:txBody>
                    <a:bodyPr/>
                    <a:lstStyle/>
                    <a:p>
                      <a:pPr algn="ctr"/>
                      <a:r>
                        <a:rPr lang="zh-HK" altLang="zh-HK" sz="1800" b="1" kern="12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偉基的</a:t>
                      </a:r>
                      <a:r>
                        <a:rPr lang="zh-HK" altLang="zh-HK" sz="1800" b="1" kern="1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權利</a:t>
                      </a:r>
                      <a:endParaRPr lang="zh-HK" altLang="en-US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HK" altLang="zh-HK" sz="1800" b="1" kern="12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偉基的</a:t>
                      </a:r>
                      <a:r>
                        <a:rPr lang="zh-HK" altLang="zh-HK" sz="1800" b="1" kern="1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義務</a:t>
                      </a:r>
                      <a:endParaRPr lang="zh-HK" altLang="en-US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207514"/>
                  </a:ext>
                </a:extLst>
              </a:tr>
              <a:tr h="1041819">
                <a:tc>
                  <a:txBody>
                    <a:bodyPr/>
                    <a:lstStyle/>
                    <a:p>
                      <a:endParaRPr lang="zh-HK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HK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8324295"/>
                  </a:ext>
                </a:extLst>
              </a:tr>
            </a:tbl>
          </a:graphicData>
        </a:graphic>
      </p:graphicFrame>
      <p:sp>
        <p:nvSpPr>
          <p:cNvPr id="9" name="橢圓形圖說文字 8"/>
          <p:cNvSpPr/>
          <p:nvPr/>
        </p:nvSpPr>
        <p:spPr>
          <a:xfrm>
            <a:off x="9086979" y="3944718"/>
            <a:ext cx="2966494" cy="2009653"/>
          </a:xfrm>
          <a:prstGeom prst="wedgeEllipseCallout">
            <a:avLst>
              <a:gd name="adj1" fmla="val -53643"/>
              <a:gd name="adj2" fmla="val 25344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zh-TW" altLang="en-US"/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2668" y="3780377"/>
            <a:ext cx="2700000" cy="2700000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/>
          </a:scene3d>
        </p:spPr>
      </p:pic>
      <p:sp>
        <p:nvSpPr>
          <p:cNvPr id="5" name="矩形 4"/>
          <p:cNvSpPr/>
          <p:nvPr/>
        </p:nvSpPr>
        <p:spPr>
          <a:xfrm>
            <a:off x="7592558" y="6037547"/>
            <a:ext cx="8002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HK" altLang="zh-HK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子聰</a:t>
            </a:r>
            <a:endParaRPr lang="en-US" altLang="zh-TW" sz="2400" b="1" u="sng" dirty="0">
              <a:solidFill>
                <a:srgbClr val="447B17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912287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Nature Illustration 16x9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3431377.potx" id="{56A48130-F36A-41C3-8C0C-0EF853C6708B}" vid="{0432F83B-7085-406B-BFE7-677E72A6CADA}"/>
    </a:ext>
  </a:extLst>
</a:theme>
</file>

<file path=ppt/theme/theme2.xml><?xml version="1.0" encoding="utf-8"?>
<a:theme xmlns:a="http://schemas.openxmlformats.org/drawingml/2006/main" name="Office Them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tf03431377_win32</Template>
  <TotalTime>1081</TotalTime>
  <Words>1435</Words>
  <Application>Microsoft Office PowerPoint</Application>
  <PresentationFormat>寬螢幕</PresentationFormat>
  <Paragraphs>112</Paragraphs>
  <Slides>23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23</vt:i4>
      </vt:variant>
    </vt:vector>
  </HeadingPairs>
  <TitlesOfParts>
    <vt:vector size="28" baseType="lpstr">
      <vt:lpstr>微軟正黑體</vt:lpstr>
      <vt:lpstr>Arial</vt:lpstr>
      <vt:lpstr>Comic Sans MS</vt:lpstr>
      <vt:lpstr>Segoe Print</vt:lpstr>
      <vt:lpstr>Nature Illustration 16x9</vt:lpstr>
      <vt:lpstr>工作紙﹙三﹚權利與義務 (教學演示檔) </vt:lpstr>
      <vt:lpstr>情境一</vt:lpstr>
      <vt:lpstr>主要角色 [教師參考]</vt:lpstr>
      <vt:lpstr>故事大綱  [教師參考]</vt:lpstr>
      <vt:lpstr>PowerPoint 簡報</vt:lpstr>
      <vt:lpstr>PowerPoint 簡報</vt:lpstr>
      <vt:lpstr>PowerPoint 簡報</vt:lpstr>
      <vt:lpstr>PowerPoint 簡報</vt:lpstr>
      <vt:lpstr>思考問題：</vt:lpstr>
      <vt:lpstr>討論問題：[教師參考]</vt:lpstr>
      <vt:lpstr>討論問題(續)：[教師參考]</vt:lpstr>
      <vt:lpstr>小總結</vt:lpstr>
      <vt:lpstr>情境二</vt:lpstr>
      <vt:lpstr>主要角色 [教師參考]</vt:lpstr>
      <vt:lpstr>PowerPoint 簡報</vt:lpstr>
      <vt:lpstr>PowerPoint 簡報</vt:lpstr>
      <vt:lpstr>PowerPoint 簡報</vt:lpstr>
      <vt:lpstr>PowerPoint 簡報</vt:lpstr>
      <vt:lpstr>PowerPoint 簡報</vt:lpstr>
      <vt:lpstr>思考問題：</vt:lpstr>
      <vt:lpstr>討論問題：[教師參考]</vt:lpstr>
      <vt:lpstr>討論問題(續)：[教師參考]</vt:lpstr>
      <vt:lpstr>小總結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有聲故事繪本</dc:title>
  <dc:creator>CHAN, Tak-wah Bonnie</dc:creator>
  <cp:lastModifiedBy>CDO(K&amp;P/GS)3</cp:lastModifiedBy>
  <cp:revision>13</cp:revision>
  <dcterms:created xsi:type="dcterms:W3CDTF">2021-07-22T09:05:59Z</dcterms:created>
  <dcterms:modified xsi:type="dcterms:W3CDTF">2024-11-29T07:45:15Z</dcterms:modified>
</cp:coreProperties>
</file>